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sldIdLst>
    <p:sldId id="261" r:id="rId2"/>
    <p:sldId id="262" r:id="rId3"/>
    <p:sldId id="306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307" r:id="rId14"/>
    <p:sldId id="304" r:id="rId15"/>
    <p:sldId id="305" r:id="rId16"/>
    <p:sldId id="308" r:id="rId17"/>
    <p:sldId id="309" r:id="rId18"/>
    <p:sldId id="313" r:id="rId19"/>
    <p:sldId id="311" r:id="rId20"/>
    <p:sldId id="312" r:id="rId21"/>
    <p:sldId id="310" r:id="rId22"/>
    <p:sldId id="273" r:id="rId23"/>
    <p:sldId id="31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274" r:id="rId5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63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E6"/>
    <a:srgbClr val="8CC83C"/>
    <a:srgbClr val="FA961E"/>
    <a:srgbClr val="B91E32"/>
    <a:srgbClr val="BE1F33"/>
    <a:srgbClr val="6BBDEB"/>
    <a:srgbClr val="F9A04D"/>
    <a:srgbClr val="5B9BD5"/>
    <a:srgbClr val="A8D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60" y="176"/>
      </p:cViewPr>
      <p:guideLst>
        <p:guide orient="horz" pos="2500"/>
        <p:guide pos="2880"/>
        <p:guide pos="363"/>
        <p:guide pos="5375"/>
        <p:guide orient="horz" pos="1139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C:\Users\naade\Documents\A.%20Universit&#233;\6,5e%20session%20-%20&#201;t&#233;%202016\Projet%20Int&#233;grateur%20Individuel%20(AER3900)\Masse%20sauv&#23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CRT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Sheet1!$F$38:$H$38</c:f>
              <c:strCache>
                <c:ptCount val="3"/>
                <c:pt idx="0">
                  <c:v>2016</c:v>
                </c:pt>
                <c:pt idx="1">
                  <c:v>objectif</c:v>
                </c:pt>
                <c:pt idx="2">
                  <c:v>2017</c:v>
                </c:pt>
              </c:strCache>
            </c:strRef>
          </c:cat>
          <c:val>
            <c:numRef>
              <c:f>Sheet1!$F$39:$H$39</c:f>
              <c:numCache>
                <c:formatCode>General</c:formatCode>
                <c:ptCount val="3"/>
                <c:pt idx="0">
                  <c:v>2016.0</c:v>
                </c:pt>
                <c:pt idx="1">
                  <c:v>1517.0</c:v>
                </c:pt>
                <c:pt idx="2">
                  <c:v>1770.0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C88-4CC6-915E-F84345D75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1586326656"/>
        <c:axId val="1585643600"/>
      </c:barChart>
      <c:catAx>
        <c:axId val="158632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643600"/>
        <c:crosses val="autoZero"/>
        <c:auto val="1"/>
        <c:lblAlgn val="ctr"/>
        <c:lblOffset val="100"/>
        <c:noMultiLvlLbl val="0"/>
      </c:catAx>
      <c:valAx>
        <c:axId val="158564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632665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7E0CA-A630-4417-B19B-6F46A2F73B04}" type="datetimeFigureOut">
              <a:rPr lang="fr-CA" smtClean="0"/>
              <a:t>17-10-05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A75F-E566-4B81-AE8F-FF067C069D1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1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420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Masse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Équipe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76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Nid</a:t>
            </a:r>
            <a:r>
              <a:rPr lang="en-CA" baseline="0" dirty="0"/>
              <a:t> </a:t>
            </a:r>
            <a:r>
              <a:rPr lang="en-CA" baseline="0" dirty="0" err="1"/>
              <a:t>d’abeille</a:t>
            </a:r>
            <a:r>
              <a:rPr lang="en-CA" baseline="0" dirty="0"/>
              <a:t> </a:t>
            </a:r>
            <a:r>
              <a:rPr lang="en-CA" baseline="0" dirty="0" err="1"/>
              <a:t>en</a:t>
            </a:r>
            <a:r>
              <a:rPr lang="en-CA" baseline="0" dirty="0"/>
              <a:t> </a:t>
            </a:r>
            <a:r>
              <a:rPr lang="en-CA" baseline="0" dirty="0" err="1"/>
              <a:t>alu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Dimensions </a:t>
            </a:r>
            <a:r>
              <a:rPr lang="en-CA" baseline="0" dirty="0" err="1"/>
              <a:t>moindre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Règle</a:t>
            </a:r>
            <a:r>
              <a:rPr lang="en-CA" baseline="0" dirty="0"/>
              <a:t> </a:t>
            </a:r>
            <a:r>
              <a:rPr lang="en-CA" baseline="0" dirty="0" err="1"/>
              <a:t>changé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Boulons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91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Ne pas lire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3 </a:t>
            </a:r>
            <a:r>
              <a:rPr lang="en-CA" dirty="0" err="1"/>
              <a:t>principaux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Décision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72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CRT (+17%) que </a:t>
            </a:r>
            <a:r>
              <a:rPr lang="en-CA" dirty="0" err="1"/>
              <a:t>l’objectif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Réduc</a:t>
            </a:r>
            <a:r>
              <a:rPr lang="en-CA" dirty="0"/>
              <a:t>. masse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Règle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Tubulaire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CRT</a:t>
            </a:r>
            <a:r>
              <a:rPr lang="en-CA" baseline="0" dirty="0"/>
              <a:t> plus </a:t>
            </a:r>
            <a:r>
              <a:rPr lang="en-CA" baseline="0" dirty="0" err="1"/>
              <a:t>grande</a:t>
            </a:r>
            <a:r>
              <a:rPr lang="en-CA" baseline="0" dirty="0"/>
              <a:t>, place à la reduction future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34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CRT par section du </a:t>
            </a:r>
            <a:r>
              <a:rPr lang="en-CA" dirty="0" err="1"/>
              <a:t>châssis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920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Pas</a:t>
            </a:r>
            <a:r>
              <a:rPr lang="en-CA" baseline="0" dirty="0"/>
              <a:t> </a:t>
            </a:r>
            <a:r>
              <a:rPr lang="en-CA" baseline="0" dirty="0" err="1"/>
              <a:t>d’analyse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Trop </a:t>
            </a:r>
            <a:r>
              <a:rPr lang="en-CA" baseline="0" dirty="0" err="1"/>
              <a:t>lourd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Machinage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Tube : 380 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1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Ajustable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autres</a:t>
            </a:r>
            <a:r>
              <a:rPr lang="en-CA" dirty="0"/>
              <a:t> </a:t>
            </a:r>
            <a:r>
              <a:rPr lang="en-CA" dirty="0" err="1"/>
              <a:t>changement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35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Adhérence</a:t>
            </a:r>
            <a:r>
              <a:rPr lang="en-CA" baseline="0" dirty="0"/>
              <a:t> des </a:t>
            </a:r>
            <a:r>
              <a:rPr lang="en-CA" baseline="0" dirty="0" err="1"/>
              <a:t>pneus</a:t>
            </a:r>
            <a:r>
              <a:rPr lang="en-CA" baseline="0" dirty="0"/>
              <a:t> au sol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6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Trop</a:t>
            </a:r>
            <a:r>
              <a:rPr lang="en-CA" baseline="0" dirty="0"/>
              <a:t> </a:t>
            </a:r>
            <a:r>
              <a:rPr lang="en-CA" baseline="0" dirty="0" err="1"/>
              <a:t>rigide</a:t>
            </a:r>
            <a:r>
              <a:rPr lang="en-CA" baseline="0" dirty="0"/>
              <a:t>, trop </a:t>
            </a:r>
            <a:r>
              <a:rPr lang="en-CA" baseline="0" dirty="0" err="1"/>
              <a:t>lourd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9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Uni. Cornell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9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2</a:t>
            </a:r>
            <a:r>
              <a:rPr lang="en-CA" baseline="0" dirty="0"/>
              <a:t> entrées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/>
              <a:t>Donne la </a:t>
            </a:r>
            <a:r>
              <a:rPr lang="en-CA" baseline="0" dirty="0" err="1"/>
              <a:t>rigidité</a:t>
            </a:r>
            <a:r>
              <a:rPr lang="en-CA" baseline="0" dirty="0"/>
              <a:t> </a:t>
            </a:r>
            <a:r>
              <a:rPr lang="en-CA" baseline="0" dirty="0" err="1"/>
              <a:t>globale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Normalisé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16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75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Ancien</a:t>
            </a:r>
            <a:r>
              <a:rPr lang="en-CA" baseline="0" dirty="0"/>
              <a:t> PI3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Ajout</a:t>
            </a:r>
            <a:r>
              <a:rPr lang="en-CA" dirty="0"/>
              <a:t> de suspension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2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Ancien</a:t>
            </a:r>
            <a:r>
              <a:rPr lang="en-CA" baseline="0" dirty="0"/>
              <a:t> PI3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Ajout</a:t>
            </a:r>
            <a:r>
              <a:rPr lang="en-CA" dirty="0"/>
              <a:t> de suspension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8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/>
              <a:t>Trop </a:t>
            </a:r>
            <a:r>
              <a:rPr lang="en-CA" baseline="0" dirty="0" err="1"/>
              <a:t>rigide</a:t>
            </a:r>
            <a:r>
              <a:rPr lang="en-CA" baseline="0" dirty="0"/>
              <a:t>, 33 %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/>
              <a:t>Trop </a:t>
            </a:r>
            <a:r>
              <a:rPr lang="en-CA" baseline="0" dirty="0" err="1"/>
              <a:t>lourd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Plusieurs</a:t>
            </a:r>
            <a:r>
              <a:rPr lang="en-CA" baseline="0" dirty="0"/>
              <a:t> </a:t>
            </a:r>
            <a:r>
              <a:rPr lang="en-CA" baseline="0" dirty="0" err="1"/>
              <a:t>config</a:t>
            </a:r>
            <a:r>
              <a:rPr lang="en-CA" baseline="0" dirty="0"/>
              <a:t>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 err="1"/>
              <a:t>Contraint</a:t>
            </a:r>
            <a:r>
              <a:rPr lang="en-CA" baseline="0" dirty="0"/>
              <a:t> par les </a:t>
            </a:r>
            <a:r>
              <a:rPr lang="en-CA" baseline="0" dirty="0" err="1"/>
              <a:t>règlements</a:t>
            </a:r>
            <a:endParaRPr lang="en-CA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err="1"/>
              <a:t>Config</a:t>
            </a:r>
            <a:r>
              <a:rPr lang="en-CA" baseline="0" dirty="0"/>
              <a:t>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C720F-4C5C-054C-8892-E98AD22CD0A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6050" y="4430244"/>
            <a:ext cx="5515689" cy="542363"/>
          </a:xfrm>
        </p:spPr>
        <p:txBody>
          <a:bodyPr anchor="b">
            <a:normAutofit/>
          </a:bodyPr>
          <a:lstStyle>
            <a:lvl1pPr algn="l">
              <a:defRPr sz="2000" b="1" cap="all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9ECD-FB05-40A3-84B8-20F4E81A5266}" type="datetime1">
              <a:rPr lang="fr-CA" smtClean="0"/>
              <a:t>17-10-05</a:t>
            </a:fld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137BD-7706-4717-9D47-306B96F43A2C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13" name="Picture 2" descr="Résultats de recherche d'images pour « pour les nuls personnage »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3148" y="2215054"/>
            <a:ext cx="2337827" cy="299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67856"/>
            <a:ext cx="7416800" cy="1106407"/>
          </a:xfrm>
        </p:spPr>
        <p:txBody>
          <a:bodyPr>
            <a:noAutofit/>
          </a:bodyPr>
          <a:lstStyle>
            <a:lvl1pPr marL="0" indent="0">
              <a:buNone/>
              <a:defRPr sz="3600" b="1" cap="all" baseline="0">
                <a:solidFill>
                  <a:srgbClr val="B91E32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TITRE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2686050" y="4816669"/>
            <a:ext cx="767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91E32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POLYTECHNIQUE</a:t>
            </a:r>
            <a:r>
              <a:rPr kumimoji="0" lang="fr-CA" sz="2400" b="1" i="1" u="none" strike="noStrike" kern="1200" cap="all" spc="0" normalizeH="0" baseline="0" noProof="0" dirty="0">
                <a:ln>
                  <a:noFill/>
                </a:ln>
                <a:solidFill>
                  <a:srgbClr val="BE1F33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 </a:t>
            </a:r>
            <a:r>
              <a:rPr kumimoji="0" lang="fr-CA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ahoma" charset="0"/>
                <a:cs typeface="Tahoma" charset="0"/>
              </a:rPr>
              <a:t>MONTREAL</a:t>
            </a:r>
            <a:endParaRPr lang="fr-CA" sz="1100" b="1" dirty="0"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5670-D1CD-449E-B56F-B1DC5645A692}" type="datetime1">
              <a:rPr lang="fr-CA" smtClean="0"/>
              <a:t>17-10-05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8570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DB0B-C5F2-4D74-97BA-DF08DA748E09}" type="datetime1">
              <a:rPr lang="fr-CA" smtClean="0"/>
              <a:t>17-10-05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058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6C33-8F1A-42FE-AA8D-E3FDA42568E9}" type="datetime1">
              <a:rPr lang="fr-CA" smtClean="0"/>
              <a:t>17-10-05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690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7700-D114-475D-B467-A582E74E23C8}" type="datetime1">
              <a:rPr lang="fr-CA" smtClean="0"/>
              <a:t>17-10-05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2267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D952-BA5B-4BED-BA39-264336B65A85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8595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2DAE-DF33-4917-AF40-8E7998C6A977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2424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392" y="233444"/>
            <a:ext cx="8169957" cy="1228609"/>
          </a:xfrm>
        </p:spPr>
        <p:txBody>
          <a:bodyPr wrap="square">
            <a:noAutofit/>
          </a:bodyPr>
          <a:lstStyle>
            <a:lvl1pPr>
              <a:defRPr sz="2800" cap="none" baseline="0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  <p:pic>
        <p:nvPicPr>
          <p:cNvPr id="14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50" y="6112352"/>
            <a:ext cx="1684700" cy="66496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flipV="1">
            <a:off x="345391" y="1591297"/>
            <a:ext cx="8169957" cy="91828"/>
          </a:xfrm>
          <a:prstGeom prst="rect">
            <a:avLst/>
          </a:prstGeom>
          <a:solidFill>
            <a:srgbClr val="B9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942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Titre de section">
    <p:bg>
      <p:bgPr>
        <a:solidFill>
          <a:srgbClr val="41A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Titre de section">
    <p:bg>
      <p:bgPr>
        <a:solidFill>
          <a:srgbClr val="8CC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Titre de section">
    <p:bg>
      <p:bgPr>
        <a:solidFill>
          <a:srgbClr val="FA9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4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Titre de section">
    <p:bg>
      <p:bgPr>
        <a:solidFill>
          <a:srgbClr val="B9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318198"/>
            <a:ext cx="7886700" cy="1110938"/>
          </a:xfrm>
        </p:spPr>
        <p:txBody>
          <a:bodyPr anchor="b"/>
          <a:lstStyle>
            <a:lvl1pPr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913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5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645"/>
          <a:stretch/>
        </p:blipFill>
        <p:spPr>
          <a:xfrm>
            <a:off x="8250135" y="6040261"/>
            <a:ext cx="713561" cy="6649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45F7-A438-4107-8BA2-34DB9AF77E16}" type="datetime1">
              <a:rPr lang="fr-CA" smtClean="0"/>
              <a:t>17-10-05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  <p:sp>
        <p:nvSpPr>
          <p:cNvPr id="8" name="Rectangle 7"/>
          <p:cNvSpPr/>
          <p:nvPr userDrawn="1"/>
        </p:nvSpPr>
        <p:spPr>
          <a:xfrm flipV="1">
            <a:off x="345391" y="1591297"/>
            <a:ext cx="8169957" cy="91828"/>
          </a:xfrm>
          <a:prstGeom prst="rect">
            <a:avLst/>
          </a:prstGeom>
          <a:solidFill>
            <a:srgbClr val="B9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972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388" y="1825625"/>
            <a:ext cx="7700962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5C0D-52AB-45C0-B7E6-952E48256F15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261168" y="1497051"/>
            <a:ext cx="6860394" cy="0"/>
          </a:xfrm>
          <a:prstGeom prst="line">
            <a:avLst/>
          </a:prstGeom>
          <a:ln w="50800">
            <a:solidFill>
              <a:srgbClr val="BE1F33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50" y="6112352"/>
            <a:ext cx="1684700" cy="6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1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77E2-D6CD-45B4-8306-7F381073224C}" type="datetime1">
              <a:rPr lang="fr-CA" smtClean="0"/>
              <a:t>17-10-05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FORMULE POLYTECHNQUE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729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E710-60D7-427F-8824-CA893BF3FB69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A"/>
              <a:t>FORMULE POLYTECHNQUE 2016</a:t>
            </a:r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F992D-4475-4F83-BF8B-5C3C07979A7E}" type="slidenum">
              <a:rPr lang="fr-CA" smtClean="0"/>
              <a:pPr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8106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7" r:id="rId5"/>
    <p:sldLayoutId id="2147483678" r:id="rId6"/>
    <p:sldLayoutId id="2147483664" r:id="rId7"/>
    <p:sldLayoutId id="2147483672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0" kern="1200" cap="none" baseline="0">
          <a:solidFill>
            <a:schemeClr val="tx1"/>
          </a:solidFill>
          <a:latin typeface="+mn-lt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Char char="‒"/>
        <a:defRPr sz="2800" kern="1200">
          <a:solidFill>
            <a:schemeClr val="tx1"/>
          </a:solidFill>
          <a:latin typeface="+mn-lt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2400" kern="1200">
          <a:solidFill>
            <a:schemeClr val="tx1"/>
          </a:solidFill>
          <a:latin typeface="+mn-lt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2000" kern="1200">
          <a:solidFill>
            <a:schemeClr val="tx1"/>
          </a:solidFill>
          <a:latin typeface="+mn-lt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1800" kern="1200">
          <a:solidFill>
            <a:schemeClr val="tx1"/>
          </a:solidFill>
          <a:latin typeface="+mn-lt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‒"/>
        <a:defRPr sz="1800" kern="1200">
          <a:solidFill>
            <a:schemeClr val="tx1"/>
          </a:solidFill>
          <a:latin typeface="+mn-lt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0.png"/><Relationship Id="rId7" Type="http://schemas.openxmlformats.org/officeDocument/2006/relationships/image" Target="../media/image310.png"/><Relationship Id="rId8" Type="http://schemas.openxmlformats.org/officeDocument/2006/relationships/image" Target="../media/image35.png"/><Relationship Id="rId9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The more </a:t>
            </a:r>
            <a:r>
              <a:rPr lang="fr-CA" dirty="0" err="1"/>
              <a:t>you</a:t>
            </a:r>
            <a:r>
              <a:rPr lang="fr-CA" dirty="0"/>
              <a:t> know #4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sz="4000" dirty="0"/>
              <a:t>FRAME DESIGN AND RULES</a:t>
            </a:r>
          </a:p>
          <a:p>
            <a:r>
              <a:rPr lang="mr-IN" sz="2000" dirty="0">
                <a:solidFill>
                  <a:schemeClr val="tx1"/>
                </a:solidFill>
              </a:rPr>
              <a:t>…</a:t>
            </a:r>
            <a:r>
              <a:rPr lang="fr-CA" sz="2000" dirty="0">
                <a:solidFill>
                  <a:schemeClr val="tx1"/>
                </a:solidFill>
              </a:rPr>
              <a:t>Pour les nuls</a:t>
            </a:r>
          </a:p>
        </p:txBody>
      </p:sp>
    </p:spTree>
    <p:extLst>
      <p:ext uri="{BB962C8B-B14F-4D97-AF65-F5344CB8AC3E}">
        <p14:creationId xmlns:p14="http://schemas.microsoft.com/office/powerpoint/2010/main" val="3940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375" y="2397145"/>
            <a:ext cx="6805250" cy="32082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10</a:t>
            </a:fld>
            <a:endParaRPr lang="en-CA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094248" y="1808163"/>
            <a:ext cx="5120208" cy="424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400" dirty="0"/>
              <a:t>Voici Percy…  (95</a:t>
            </a:r>
            <a:r>
              <a:rPr lang="fr-CA" sz="2400" baseline="30000" dirty="0"/>
              <a:t>e</a:t>
            </a:r>
            <a:r>
              <a:rPr lang="fr-CA" sz="2400" dirty="0"/>
              <a:t> percentile)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84521BB-1273-4B47-9476-CDA0C6CE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58-0DC7-4971-B147-0AB3342B263A}" type="datetime1">
              <a:rPr lang="fr-CA" smtClean="0"/>
              <a:t>17-10-05</a:t>
            </a:fld>
            <a:endParaRPr lang="fr-CA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0B9AF2C8-3C8B-49E9-A0B0-9A992CA5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92" y="233444"/>
            <a:ext cx="8169957" cy="1228609"/>
          </a:xfrm>
        </p:spPr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82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F16B4D-1BE5-44C2-ADC4-597C4F79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075699" y="2358828"/>
            <a:ext cx="6992601" cy="38006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11896" y="1705768"/>
            <a:ext cx="5120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sz="2400" dirty="0" err="1"/>
              <a:t>Side</a:t>
            </a:r>
            <a:r>
              <a:rPr lang="fr-CA" sz="2400" dirty="0"/>
              <a:t> impact tubes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B81FDD8-5721-460D-B1E2-653BAF1C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DA04-3358-4070-AE19-4AC94B23932E}" type="datetime1">
              <a:rPr lang="fr-CA" smtClean="0"/>
              <a:t>17-10-05</a:t>
            </a:fld>
            <a:endParaRPr lang="fr-CA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44F225D-6BF9-4C0B-8BFF-62DD013E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92" y="233444"/>
            <a:ext cx="8169957" cy="1228609"/>
          </a:xfrm>
        </p:spPr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0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00" y="2354600"/>
            <a:ext cx="3853900" cy="3416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80262"/>
            <a:ext cx="3482642" cy="363505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011896" y="1674812"/>
            <a:ext cx="5120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sz="2400" dirty="0" err="1"/>
              <a:t>Templates</a:t>
            </a:r>
            <a:endParaRPr lang="fr-CA" sz="2400" dirty="0"/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BA82470C-2309-474F-8A04-D26D607C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84AF-3DF9-423A-B021-37FAA3DF8AC9}" type="datetime1">
              <a:rPr lang="fr-CA" smtClean="0"/>
              <a:t>17-10-05</a:t>
            </a:fld>
            <a:endParaRPr lang="fr-CA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06EF76F-4594-4A0F-ABF0-8FCE39A2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92" y="233444"/>
            <a:ext cx="8169957" cy="1228609"/>
          </a:xfrm>
        </p:spPr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170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90C6B49A-D161-4958-8FA7-92A2F2C9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Historique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53F6281-C2BB-4B31-8E10-CA38C86A6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61C969-78FB-455A-916B-E98C499780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8277D69-B1B2-4386-9CCB-03B24EA804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53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9E3E7-3AF5-426E-8B5E-0A350654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2016 vs 2017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6D1B5C-848B-498B-A0BB-008368F9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A40EA73-50BD-42E3-9EE0-D21D96D7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14</a:t>
            </a:fld>
            <a:endParaRPr lang="fr-CA"/>
          </a:p>
        </p:txBody>
      </p:sp>
      <p:pic>
        <p:nvPicPr>
          <p:cNvPr id="6" name="Image 2">
            <a:extLst>
              <a:ext uri="{FF2B5EF4-FFF2-40B4-BE49-F238E27FC236}">
                <a16:creationId xmlns="" xmlns:a16="http://schemas.microsoft.com/office/drawing/2014/main" id="{D1BD78F6-E757-47C7-BC13-6D9328F47A4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4"/>
          <a:stretch/>
        </p:blipFill>
        <p:spPr bwMode="auto">
          <a:xfrm>
            <a:off x="4906342" y="1977357"/>
            <a:ext cx="3103216" cy="2241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15">
            <a:extLst>
              <a:ext uri="{FF2B5EF4-FFF2-40B4-BE49-F238E27FC236}">
                <a16:creationId xmlns="" xmlns:a16="http://schemas.microsoft.com/office/drawing/2014/main" id="{16BD11A8-DE37-4F9B-AE64-5C6E3BE9E4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/>
          <a:stretch/>
        </p:blipFill>
        <p:spPr bwMode="auto">
          <a:xfrm>
            <a:off x="1051470" y="1977357"/>
            <a:ext cx="2958828" cy="2247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4E440597-21D5-4FDF-9FB2-2DFD981CDA06}"/>
              </a:ext>
            </a:extLst>
          </p:cNvPr>
          <p:cNvSpPr txBox="1">
            <a:spLocks/>
          </p:cNvSpPr>
          <p:nvPr/>
        </p:nvSpPr>
        <p:spPr>
          <a:xfrm>
            <a:off x="628650" y="4389119"/>
            <a:ext cx="7886700" cy="178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‒"/>
              <a:defRPr sz="1600" kern="120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BUT:</a:t>
            </a:r>
          </a:p>
          <a:p>
            <a:r>
              <a:rPr lang="en-CA" dirty="0" err="1"/>
              <a:t>Réduire</a:t>
            </a:r>
            <a:r>
              <a:rPr lang="en-CA" dirty="0"/>
              <a:t> la masse</a:t>
            </a:r>
          </a:p>
          <a:p>
            <a:r>
              <a:rPr lang="en-CA" dirty="0"/>
              <a:t>Augmenter la </a:t>
            </a:r>
            <a:r>
              <a:rPr lang="en-CA" dirty="0" err="1"/>
              <a:t>rigidité</a:t>
            </a:r>
            <a:endParaRPr lang="en-CA" dirty="0"/>
          </a:p>
          <a:p>
            <a:r>
              <a:rPr lang="en-CA" dirty="0" err="1"/>
              <a:t>Réduire</a:t>
            </a:r>
            <a:r>
              <a:rPr lang="en-CA" dirty="0"/>
              <a:t> le </a:t>
            </a:r>
            <a:r>
              <a:rPr lang="en-CA" dirty="0" err="1"/>
              <a:t>nombre</a:t>
            </a:r>
            <a:r>
              <a:rPr lang="en-CA" dirty="0"/>
              <a:t> de </a:t>
            </a:r>
            <a:r>
              <a:rPr lang="en-CA" dirty="0" err="1"/>
              <a:t>composantes</a:t>
            </a:r>
            <a:r>
              <a:rPr lang="en-CA" dirty="0"/>
              <a:t> (</a:t>
            </a:r>
            <a:r>
              <a:rPr lang="en-CA" dirty="0" err="1"/>
              <a:t>combinaison</a:t>
            </a:r>
            <a:r>
              <a:rPr lang="en-CA" dirty="0"/>
              <a:t> de </a:t>
            </a:r>
            <a:r>
              <a:rPr lang="en-CA" dirty="0" err="1"/>
              <a:t>fonctions</a:t>
            </a:r>
            <a:r>
              <a:rPr lang="en-CA" dirty="0"/>
              <a:t>)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998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A2BA0D69-5C8B-4AE5-8DCA-4289F7A0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Fabrication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27DD741-7949-4E1F-9A1C-962F4667E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FD56A3-E482-4513-A767-70CCA72FDE1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70F3FF-5E71-48A1-B425-CF67FE005E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74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6C7242-5AFA-449B-ABAA-00CA2A1B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 </a:t>
            </a:r>
            <a:r>
              <a:rPr lang="en-CA" dirty="0" err="1" smtClean="0"/>
              <a:t>étapes</a:t>
            </a:r>
            <a:r>
              <a:rPr lang="en-CA" dirty="0" smtClean="0"/>
              <a:t> </a:t>
            </a:r>
            <a:r>
              <a:rPr lang="en-CA" dirty="0"/>
              <a:t>de fabrication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44D985-3F6E-41FA-8AEA-59D611D1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50F7F28-F903-47F5-8B0A-F4DC3317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16</a:t>
            </a:fld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925180" y="2443624"/>
            <a:ext cx="1676647" cy="1200329"/>
          </a:xfrm>
          <a:prstGeom prst="rect">
            <a:avLst/>
          </a:prstGeom>
          <a:solidFill>
            <a:srgbClr val="B91E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solidFill>
                  <a:schemeClr val="bg1"/>
                </a:solidFill>
              </a:rPr>
              <a:t>Commande </a:t>
            </a:r>
            <a:r>
              <a:rPr lang="fr-CA" smtClean="0">
                <a:solidFill>
                  <a:schemeClr val="bg1"/>
                </a:solidFill>
              </a:rPr>
              <a:t>de tubes</a:t>
            </a:r>
          </a:p>
          <a:p>
            <a:pPr algn="ctr"/>
            <a:endParaRPr lang="fr-CA" dirty="0" smtClean="0">
              <a:solidFill>
                <a:schemeClr val="bg1"/>
              </a:solidFill>
            </a:endParaRP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130" y="2443623"/>
            <a:ext cx="1676647" cy="1200329"/>
          </a:xfrm>
          <a:prstGeom prst="rect">
            <a:avLst/>
          </a:prstGeom>
          <a:solidFill>
            <a:srgbClr val="FA96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solidFill>
                  <a:schemeClr val="bg1"/>
                </a:solidFill>
              </a:rPr>
              <a:t>Assemblage du </a:t>
            </a:r>
            <a:r>
              <a:rPr lang="fr-CA" dirty="0" err="1" smtClean="0">
                <a:solidFill>
                  <a:schemeClr val="bg1"/>
                </a:solidFill>
              </a:rPr>
              <a:t>chassis</a:t>
            </a:r>
            <a:r>
              <a:rPr lang="fr-CA" dirty="0" smtClean="0">
                <a:solidFill>
                  <a:schemeClr val="bg1"/>
                </a:solidFill>
              </a:rPr>
              <a:t> en 3 parties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8153" y="2443623"/>
            <a:ext cx="1676647" cy="1200329"/>
          </a:xfrm>
          <a:prstGeom prst="rect">
            <a:avLst/>
          </a:prstGeom>
          <a:solidFill>
            <a:srgbClr val="8CC8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solidFill>
                  <a:schemeClr val="bg1"/>
                </a:solidFill>
              </a:rPr>
              <a:t>Le mariage !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  <a:p>
            <a:pPr algn="ctr"/>
            <a:endParaRPr lang="fr-CA" dirty="0" smtClean="0">
              <a:solidFill>
                <a:schemeClr val="bg1"/>
              </a:solidFill>
            </a:endParaRP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4103" y="2454730"/>
            <a:ext cx="1676647" cy="1200329"/>
          </a:xfrm>
          <a:prstGeom prst="rect">
            <a:avLst/>
          </a:prstGeom>
          <a:solidFill>
            <a:srgbClr val="41AA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solidFill>
                  <a:schemeClr val="bg1"/>
                </a:solidFill>
              </a:rPr>
              <a:t>Soudure des </a:t>
            </a:r>
            <a:r>
              <a:rPr lang="fr-CA" dirty="0" err="1" smtClean="0">
                <a:solidFill>
                  <a:schemeClr val="bg1"/>
                </a:solidFill>
              </a:rPr>
              <a:t>brackets</a:t>
            </a:r>
            <a:r>
              <a:rPr lang="fr-CA" dirty="0" smtClean="0">
                <a:solidFill>
                  <a:schemeClr val="bg1"/>
                </a:solidFill>
              </a:rPr>
              <a:t> et points de suspension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5180" y="3970653"/>
            <a:ext cx="73155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solidFill>
                  <a:schemeClr val="bg1"/>
                </a:solidFill>
              </a:rPr>
              <a:t>Le châssis est juste prêt lorsqu’il sort de la peinture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180" y="4714161"/>
            <a:ext cx="73155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Il reste ensuite le nez, le </a:t>
            </a:r>
            <a:r>
              <a:rPr lang="fr-CA" dirty="0" err="1" smtClean="0"/>
              <a:t>head</a:t>
            </a:r>
            <a:r>
              <a:rPr lang="fr-CA" dirty="0" smtClean="0"/>
              <a:t> </a:t>
            </a:r>
            <a:r>
              <a:rPr lang="fr-CA" dirty="0" err="1" smtClean="0"/>
              <a:t>reat</a:t>
            </a:r>
            <a:r>
              <a:rPr lang="fr-CA" dirty="0" smtClean="0"/>
              <a:t>, le body </a:t>
            </a:r>
            <a:r>
              <a:rPr lang="fr-CA" dirty="0" err="1" smtClean="0"/>
              <a:t>work</a:t>
            </a:r>
            <a:r>
              <a:rPr lang="fr-CA" dirty="0" smtClean="0"/>
              <a:t>, vérifier le respect des règlements, effectuer des analyses de rigidité, etc.</a:t>
            </a:r>
          </a:p>
        </p:txBody>
      </p:sp>
    </p:spTree>
    <p:extLst>
      <p:ext uri="{BB962C8B-B14F-4D97-AF65-F5344CB8AC3E}">
        <p14:creationId xmlns:p14="http://schemas.microsoft.com/office/powerpoint/2010/main" val="4280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Assemblage et </a:t>
            </a:r>
            <a:r>
              <a:rPr lang="fr-CA" dirty="0" err="1" smtClean="0"/>
              <a:t>jigage</a:t>
            </a:r>
            <a:r>
              <a:rPr lang="fr-CA" dirty="0" smtClean="0"/>
              <a:t> du </a:t>
            </a:r>
            <a:r>
              <a:rPr lang="fr-CA" dirty="0" err="1" smtClean="0"/>
              <a:t>chassis</a:t>
            </a:r>
            <a:endParaRPr lang="fr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4" y="1808163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17</a:t>
            </a:fld>
            <a:endParaRPr lang="fr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17" y="1808163"/>
            <a:ext cx="326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Soudure des sections</a:t>
            </a:r>
            <a:endParaRPr lang="fr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4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Une tête de pipe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19</a:t>
            </a:fld>
            <a:endParaRPr lang="fr-CA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5" y="1808163"/>
            <a:ext cx="3263503" cy="435133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94" y="1808163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260350">
              <a:buFont typeface="+mj-lt"/>
              <a:buAutoNum type="arabicPeriod"/>
            </a:pPr>
            <a:r>
              <a:rPr lang="fr-CA" dirty="0"/>
              <a:t>Type de châssis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Section châssis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Utilités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Règlements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Fabrication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Habiletés utiles</a:t>
            </a:r>
          </a:p>
          <a:p>
            <a:pPr marL="352425" indent="-260350">
              <a:buFont typeface="+mj-lt"/>
              <a:buAutoNum type="arabicPeriod"/>
            </a:pPr>
            <a:r>
              <a:rPr lang="fr-CA" dirty="0"/>
              <a:t>Design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</a:t>
            </a:fld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3668717" y="1825625"/>
            <a:ext cx="4547822" cy="2739914"/>
            <a:chOff x="3707904" y="1312967"/>
            <a:chExt cx="5319997" cy="3281590"/>
          </a:xfrm>
        </p:grpSpPr>
        <p:sp>
          <p:nvSpPr>
            <p:cNvPr id="10" name="Text Box 203"/>
            <p:cNvSpPr txBox="1"/>
            <p:nvPr/>
          </p:nvSpPr>
          <p:spPr>
            <a:xfrm>
              <a:off x="4472222" y="4309836"/>
              <a:ext cx="3791359" cy="28472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Formule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Polytechnique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Montréal 2017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1312967"/>
              <a:ext cx="5319997" cy="299249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244B99A-4F24-458F-9227-8DC224BB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C46D-7A42-4CAF-801D-0773E61FD973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9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Une deuxième tête de pipe</a:t>
            </a:r>
            <a:endParaRPr lang="fr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06" y="1808163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20</a:t>
            </a:fld>
            <a:endParaRPr lang="fr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2" y="2755231"/>
            <a:ext cx="3625516" cy="27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</a:t>
            </a:r>
            <a:r>
              <a:rPr lang="fr-CA" dirty="0" err="1" smtClean="0"/>
              <a:t>marriage</a:t>
            </a:r>
            <a:endParaRPr lang="fr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8" y="1849437"/>
            <a:ext cx="326350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9C54-94E0-4E64-84A0-5603019BC6C1}" type="slidenum">
              <a:rPr lang="fr-CA" smtClean="0"/>
              <a:t>21</a:t>
            </a:fld>
            <a:endParaRPr lang="fr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09" y="2598820"/>
            <a:ext cx="3969140" cy="29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000" dirty="0"/>
              <a:t>Célébration de fin de soudure… </a:t>
            </a:r>
            <a:r>
              <a:rPr lang="fr-CA" sz="4000" dirty="0" err="1"/>
              <a:t>Sike</a:t>
            </a:r>
            <a:r>
              <a:rPr lang="fr-CA" sz="4000" dirty="0"/>
              <a:t>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1545FE-9B12-412D-9F49-4E8AAFF8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18500" b="15001"/>
          <a:stretch/>
        </p:blipFill>
        <p:spPr>
          <a:xfrm>
            <a:off x="1803748" y="1934132"/>
            <a:ext cx="5958508" cy="401966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4BD248E-2A0C-46A1-8131-C917B82E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7C8-7B74-40BB-AA5D-125518CA7F58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04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Design</a:t>
            </a:r>
            <a:endParaRPr lang="fr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030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Design (</a:t>
            </a:r>
            <a:r>
              <a:rPr lang="en-CA" dirty="0" err="1"/>
              <a:t>tubulaire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265552-2E0D-4037-87E3-8B732CBC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24</a:t>
            </a:fld>
            <a:endParaRPr lang="en-CA"/>
          </a:p>
        </p:txBody>
      </p:sp>
      <p:sp>
        <p:nvSpPr>
          <p:cNvPr id="6" name="AutoShape 2" descr="Résultats de recherche d'images pour « fsae frame fea »"/>
          <p:cNvSpPr>
            <a:spLocks noChangeAspect="1" noChangeArrowheads="1"/>
          </p:cNvSpPr>
          <p:nvPr/>
        </p:nvSpPr>
        <p:spPr bwMode="auto">
          <a:xfrm>
            <a:off x="155575" y="-776288"/>
            <a:ext cx="28194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80" name="Picture 8" descr="Résultats de recherche d'images pour « fsae frame fea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2129631"/>
            <a:ext cx="53435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78F32C2-0A0D-4871-975E-FBEAD07C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ED5D-A07D-4372-B479-0732C1600D0D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78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Méthodologie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400" dirty="0"/>
              <a:t>Constante de rigidité en torsion (CRT)</a:t>
            </a:r>
          </a:p>
          <a:p>
            <a:pPr>
              <a:lnSpc>
                <a:spcPct val="150000"/>
              </a:lnSpc>
            </a:pPr>
            <a:r>
              <a:rPr lang="fr-CA" sz="2400" dirty="0"/>
              <a:t>Analyse par éléments finis</a:t>
            </a:r>
          </a:p>
          <a:p>
            <a:pPr>
              <a:lnSpc>
                <a:spcPct val="150000"/>
              </a:lnSpc>
            </a:pPr>
            <a:r>
              <a:rPr lang="fr-CA" sz="2400" dirty="0"/>
              <a:t>Analyse des composantes 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2A8902DF-CB50-42BF-9E82-C6459A39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87C1-8B85-4B62-AE1F-613746546AC1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13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𝑡𝑜𝑟</m:t>
                        </m:r>
                      </m:sub>
                    </m:sSub>
                    <m:r>
                      <a:rPr lang="fr-CA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fr-CA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0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000" i="1"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CA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fr-CA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A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CA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num>
                          <m:den>
                            <m:r>
                              <a:rPr lang="fr-CA" sz="2000" i="1">
                                <a:latin typeface="Cambria Math" panose="02040503050406030204" pitchFamily="18" charset="0"/>
                              </a:rPr>
                              <m:t>°</m:t>
                            </m:r>
                          </m:den>
                        </m:f>
                      </m:e>
                    </m:d>
                  </m:oMath>
                </a14:m>
                <a:endParaRPr lang="en-CA" sz="2000" dirty="0"/>
              </a:p>
              <a:p>
                <a:r>
                  <a:rPr lang="en-CA" sz="2000" dirty="0" err="1"/>
                  <a:t>Dynamique</a:t>
                </a:r>
                <a:r>
                  <a:rPr lang="en-CA" sz="2000" dirty="0"/>
                  <a:t> de </a:t>
                </a:r>
                <a:r>
                  <a:rPr lang="en-CA" sz="2000" dirty="0" err="1"/>
                  <a:t>véhicule</a:t>
                </a:r>
                <a:endParaRPr lang="en-CA" sz="2000" dirty="0"/>
              </a:p>
              <a:p>
                <a:endParaRPr lang="en-CA" sz="2000" dirty="0"/>
              </a:p>
              <a:p>
                <a:pPr marL="0" indent="0">
                  <a:buNone/>
                </a:pPr>
                <a:endParaRPr lang="en-CA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26</a:t>
            </a:fld>
            <a:endParaRPr lang="en-CA"/>
          </a:p>
        </p:txBody>
      </p:sp>
      <p:grpSp>
        <p:nvGrpSpPr>
          <p:cNvPr id="11" name="Group 10"/>
          <p:cNvGrpSpPr/>
          <p:nvPr/>
        </p:nvGrpSpPr>
        <p:grpSpPr>
          <a:xfrm>
            <a:off x="913438" y="2852936"/>
            <a:ext cx="6729695" cy="3046124"/>
            <a:chOff x="683568" y="2276872"/>
            <a:chExt cx="6729695" cy="30461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276872"/>
              <a:ext cx="3141048" cy="2688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3348" y="2276872"/>
              <a:ext cx="3279915" cy="2688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 Box 203"/>
            <p:cNvSpPr txBox="1"/>
            <p:nvPr/>
          </p:nvSpPr>
          <p:spPr>
            <a:xfrm>
              <a:off x="1057074" y="5025093"/>
              <a:ext cx="2394035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3. 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Hypothèse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CA" sz="1600" b="1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igide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203"/>
            <p:cNvSpPr txBox="1"/>
            <p:nvPr/>
          </p:nvSpPr>
          <p:spPr>
            <a:xfrm>
              <a:off x="4499992" y="5021000"/>
              <a:ext cx="2358510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4. </a:t>
              </a:r>
              <a:r>
                <a:rPr lang="en-CA" sz="16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Hypothèse</a:t>
              </a: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CA" sz="16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flexible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28394AE3-3515-45DC-B41D-55DFCDBD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2659-8DBD-4FE8-8D40-849E1C7B7F88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629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Dynamique de véhicule : Infiniment rigide </a:t>
            </a:r>
            <a:r>
              <a:rPr lang="fr-CA" sz="2000" dirty="0">
                <a:sym typeface="Wingdings" panose="05000000000000000000" pitchFamily="2" charset="2"/>
              </a:rPr>
              <a:t></a:t>
            </a:r>
            <a:endParaRPr lang="fr-CA" sz="2000" dirty="0"/>
          </a:p>
          <a:p>
            <a:endParaRPr lang="fr-CA" sz="2000" dirty="0"/>
          </a:p>
          <a:p>
            <a:endParaRPr lang="fr-CA" sz="2000" dirty="0"/>
          </a:p>
          <a:p>
            <a:pPr marL="0" indent="0">
              <a:buNone/>
            </a:pPr>
            <a:endParaRPr lang="fr-CA" sz="2000" dirty="0"/>
          </a:p>
          <a:p>
            <a:pPr marL="0" indent="0">
              <a:buNone/>
            </a:pPr>
            <a:endParaRPr lang="fr-CA" sz="2000" dirty="0"/>
          </a:p>
          <a:p>
            <a:r>
              <a:rPr lang="fr-CA" sz="2000" dirty="0"/>
              <a:t>Masse : Infiniment flexible </a:t>
            </a:r>
            <a:r>
              <a:rPr lang="fr-CA" sz="2000" dirty="0">
                <a:sym typeface="Wingdings" panose="05000000000000000000" pitchFamily="2" charset="2"/>
              </a:rPr>
              <a:t></a:t>
            </a:r>
            <a:endParaRPr lang="fr-CA" sz="2000" dirty="0"/>
          </a:p>
          <a:p>
            <a:endParaRPr lang="fr-CA" sz="2000" dirty="0"/>
          </a:p>
          <a:p>
            <a:endParaRPr lang="fr-CA" sz="2000" dirty="0"/>
          </a:p>
          <a:p>
            <a:endParaRPr lang="fr-CA" sz="2000" dirty="0"/>
          </a:p>
          <a:p>
            <a:r>
              <a:rPr lang="fr-CA" sz="2000" dirty="0"/>
              <a:t>Trouver la constante idéale</a:t>
            </a:r>
          </a:p>
          <a:p>
            <a:pPr marL="0" indent="0">
              <a:buNone/>
            </a:pPr>
            <a:endParaRPr lang="fr-CA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27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872276" y="1825625"/>
            <a:ext cx="2370387" cy="3704657"/>
            <a:chOff x="5699441" y="1665368"/>
            <a:chExt cx="2851596" cy="4221911"/>
          </a:xfrm>
        </p:grpSpPr>
        <p:pic>
          <p:nvPicPr>
            <p:cNvPr id="1026" name="Picture 2" descr="http://3.imimg.com/data3/XV/HS/MY-3957127/stainless-steel-blocks-250x25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5"/>
            <a:stretch/>
          </p:blipFill>
          <p:spPr bwMode="auto">
            <a:xfrm>
              <a:off x="5699442" y="1665368"/>
              <a:ext cx="2851595" cy="2040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hellopro.fr/images/produit-2/1/6/3/bracelets-elastiques-caoutchouc-jpc-collection-working-day-200-x.pn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441" y="3820476"/>
              <a:ext cx="2851595" cy="16294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203"/>
            <p:cNvSpPr txBox="1"/>
            <p:nvPr/>
          </p:nvSpPr>
          <p:spPr>
            <a:xfrm>
              <a:off x="5933183" y="5589376"/>
              <a:ext cx="2394035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6. </a:t>
              </a:r>
              <a:r>
                <a:rPr lang="en-CA" sz="1600" b="1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Élastique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203"/>
            <p:cNvSpPr txBox="1"/>
            <p:nvPr/>
          </p:nvSpPr>
          <p:spPr>
            <a:xfrm>
              <a:off x="5898032" y="3342456"/>
              <a:ext cx="2394035" cy="29790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CA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5. </a:t>
              </a:r>
              <a:r>
                <a:rPr lang="en-CA" sz="16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Bloc </a:t>
              </a:r>
              <a:r>
                <a:rPr lang="en-CA" sz="1600" b="1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d’acier</a:t>
              </a:r>
              <a:endPara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633FEFA-C132-4BA6-86D1-5693FE46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3F20-DAF5-4AAD-BEAC-534AC0B11EFA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7052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Compromis entre masse et rigidité</a:t>
            </a:r>
          </a:p>
          <a:p>
            <a:endParaRPr lang="fr-CA" sz="2000" dirty="0"/>
          </a:p>
          <a:p>
            <a:r>
              <a:rPr lang="fr-CA" sz="2000" dirty="0"/>
              <a:t>Manque Expérience</a:t>
            </a:r>
          </a:p>
          <a:p>
            <a:endParaRPr lang="fr-CA" sz="2000" dirty="0"/>
          </a:p>
          <a:p>
            <a:r>
              <a:rPr lang="fr-CA" sz="2000" dirty="0"/>
              <a:t>U. de Cornell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28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204221" y="2214155"/>
            <a:ext cx="5328592" cy="3845024"/>
            <a:chOff x="-7620" y="0"/>
            <a:chExt cx="3879850" cy="27951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0" y="0"/>
              <a:ext cx="3879850" cy="2497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 Box 205"/>
            <p:cNvSpPr txBox="1"/>
            <p:nvPr/>
          </p:nvSpPr>
          <p:spPr>
            <a:xfrm>
              <a:off x="662940" y="2588895"/>
              <a:ext cx="2179320" cy="2063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fr-CA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7. Corrélation de rigidité</a:t>
              </a:r>
              <a:endParaRPr lang="en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="" xmlns:a16="http://schemas.microsoft.com/office/drawing/2014/main" id="{3771A50F-F5A7-492C-BEB0-DF72009D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8594-5548-4807-B4F7-F21FAB773FA0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F8124368-2A34-43B8-B188-E5738111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FA6A0595-DB9C-4D29-8E4D-00F1CC8BB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" y="-11052"/>
            <a:ext cx="9115985" cy="5877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03648" y="549457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Recherché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2627784" y="5675152"/>
            <a:ext cx="827440" cy="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37279" y="383820"/>
            <a:ext cx="1224136" cy="36933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rgbClr val="00B050"/>
                </a:solidFill>
              </a:rPr>
              <a:t>Connues</a:t>
            </a:r>
            <a:endParaRPr lang="en-CA" dirty="0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 flipV="1">
            <a:off x="5295331" y="436728"/>
            <a:ext cx="2341948" cy="13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8249347" y="753152"/>
            <a:ext cx="0" cy="29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186" y="133275"/>
            <a:ext cx="1224136" cy="36933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rgbClr val="00B050"/>
                </a:solidFill>
              </a:rPr>
              <a:t>Objectif</a:t>
            </a:r>
            <a:endParaRPr lang="en-CA" dirty="0">
              <a:solidFill>
                <a:srgbClr val="00B050"/>
              </a:solidFill>
            </a:endParaRPr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>
            <a:off x="213186" y="317941"/>
            <a:ext cx="0" cy="196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27584" y="3698543"/>
            <a:ext cx="7088117" cy="18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67944" y="908720"/>
            <a:ext cx="0" cy="4276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="" xmlns:a16="http://schemas.microsoft.com/office/drawing/2014/main" id="{D0EBC774-E49F-49A1-9EFA-B25C19B3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14-1CC5-41E3-8B2B-E46070649ABF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67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3FF9F0A3-078B-497F-BB56-30C6FB65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D9190F-DFE8-4A47-A842-17DA44179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B399F76-3900-4036-B5D7-E8F1A68C299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2650275-0372-49F8-8F52-CAD76783858C}" type="datetime1">
              <a:rPr lang="fr-CA" smtClean="0"/>
              <a:t>17-10-05</a:t>
            </a:fld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BC92C7-0AEA-4971-B8E4-7E6806F743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E8A09C54-94E0-4E64-84A0-5603019BC6C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77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en-CA" dirty="0" err="1"/>
              <a:t>rigidité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torsion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b="1" u="sng" dirty="0" err="1"/>
              <a:t>Calculs</a:t>
            </a:r>
            <a:r>
              <a:rPr lang="en-CA" sz="2000" dirty="0"/>
              <a:t>	    </a:t>
            </a:r>
            <a:r>
              <a:rPr lang="en-CA" sz="2000" dirty="0" err="1"/>
              <a:t>Données</a:t>
            </a:r>
            <a:r>
              <a:rPr lang="en-CA" sz="2000" dirty="0"/>
              <a:t> :</a:t>
            </a:r>
          </a:p>
          <a:p>
            <a:pPr marL="0" indent="0">
              <a:buNone/>
            </a:pPr>
            <a:endParaRPr lang="en-CA" sz="2000" b="1" u="sng" dirty="0"/>
          </a:p>
          <a:p>
            <a:pPr marL="0" indent="0">
              <a:buNone/>
            </a:pPr>
            <a:r>
              <a:rPr lang="en-CA" sz="2000" dirty="0" err="1"/>
              <a:t>Objectif</a:t>
            </a:r>
            <a:r>
              <a:rPr lang="en-CA" sz="2000" dirty="0"/>
              <a:t> :</a:t>
            </a:r>
          </a:p>
          <a:p>
            <a:pPr marL="0" indent="0">
              <a:buNone/>
            </a:pPr>
            <a:endParaRPr lang="en-CA" sz="2000" b="1" u="sng" dirty="0"/>
          </a:p>
          <a:p>
            <a:pPr marL="0" indent="0">
              <a:buNone/>
            </a:pPr>
            <a:r>
              <a:rPr lang="en-CA" sz="2000" dirty="0" err="1"/>
              <a:t>Graphique</a:t>
            </a:r>
            <a:r>
              <a:rPr lang="en-CA" sz="2000" dirty="0"/>
              <a:t> :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Dimension (</a:t>
            </a:r>
            <a:r>
              <a:rPr lang="en-CA" sz="2000" dirty="0" err="1"/>
              <a:t>linéaire</a:t>
            </a:r>
            <a:r>
              <a:rPr lang="en-CA" sz="2000" dirty="0"/>
              <a:t>) :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Conversion (torsion) : </a:t>
            </a:r>
            <a:endParaRPr lang="en-CA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0041DBB-7B35-46F5-8FAD-0526479AE20D}" type="slidenum">
              <a:rPr lang="en-CA" smtClean="0"/>
              <a:t>30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73506" y="3440504"/>
                <a:ext cx="1734577" cy="3815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𝑡𝑜𝑟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𝑛𝑜𝑟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≈30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6" y="3440504"/>
                <a:ext cx="1734577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55173" y="1831699"/>
                <a:ext cx="1773371" cy="6108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𝑟𝑜𝑢𝑒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=62</m:t>
                      </m:r>
                      <m:f>
                        <m:fPr>
                          <m:ctrlPr>
                            <a:rPr lang="en-CA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173" y="1831699"/>
                <a:ext cx="1773371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64374" y="1828980"/>
                <a:ext cx="1887375" cy="6108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𝑠𝑢𝑠𝑝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=867</m:t>
                      </m:r>
                      <m:f>
                        <m:fPr>
                          <m:ctrlPr>
                            <a:rPr lang="en-CA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74" y="1828980"/>
                <a:ext cx="188737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62772" y="5261187"/>
                <a:ext cx="2098267" cy="6090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𝑡𝑜𝑟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=1517</m:t>
                      </m:r>
                      <m:f>
                        <m:fPr>
                          <m:ctrlPr>
                            <a:rPr lang="en-CA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°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72" y="5261187"/>
                <a:ext cx="2098267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75148" y="4124039"/>
                <a:ext cx="2085891" cy="6108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𝑡𝑜𝑟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 1880</m:t>
                      </m:r>
                      <m:f>
                        <m:fPr>
                          <m:ctrlPr>
                            <a:rPr lang="en-CA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148" y="4124039"/>
                <a:ext cx="2085891" cy="610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19" y="2951385"/>
            <a:ext cx="3551231" cy="1587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Box 205"/>
          <p:cNvSpPr txBox="1"/>
          <p:nvPr/>
        </p:nvSpPr>
        <p:spPr>
          <a:xfrm>
            <a:off x="5559793" y="4603556"/>
            <a:ext cx="2993081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 Schéma de conversion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73506" y="2645607"/>
                <a:ext cx="1505156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𝐶𝑎𝑟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90%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6" y="2645607"/>
                <a:ext cx="15051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6FD6B7CA-0723-4B03-8DC1-D9AAF308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865FF-E0B0-4191-BAD7-DEB452C4CB37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17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Analyse par éléments finis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Ancien PI3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3" y="2403076"/>
            <a:ext cx="3916796" cy="2857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2190" y="2180766"/>
            <a:ext cx="3473746" cy="3244920"/>
            <a:chOff x="-9238" y="0"/>
            <a:chExt cx="3740785" cy="405732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8" y="0"/>
              <a:ext cx="3733800" cy="16687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3" t="10305" r="3367" b="16031"/>
            <a:stretch/>
          </p:blipFill>
          <p:spPr bwMode="auto">
            <a:xfrm>
              <a:off x="-9238" y="1780214"/>
              <a:ext cx="3740785" cy="22771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2897307" y="595557"/>
              <a:ext cx="663179" cy="4399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CA" sz="12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2016</a:t>
              </a:r>
              <a:endParaRPr lang="en-CA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2873985" y="2680644"/>
              <a:ext cx="650734" cy="4120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CA" sz="12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2017</a:t>
              </a:r>
              <a:endParaRPr lang="en-CA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 Box 205"/>
          <p:cNvSpPr txBox="1"/>
          <p:nvPr/>
        </p:nvSpPr>
        <p:spPr>
          <a:xfrm>
            <a:off x="524396" y="5608248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9. Comparaison de mod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èles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 Box 205"/>
          <p:cNvSpPr txBox="1"/>
          <p:nvPr/>
        </p:nvSpPr>
        <p:spPr>
          <a:xfrm>
            <a:off x="4821181" y="5340676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10. 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Modèle amélioré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3BEC3620-6554-441D-9CA0-4F3F851B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24D4-B8D7-49F3-A3CA-B9479A312905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24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Analyse par éléments finis</a:t>
            </a:r>
            <a:endParaRPr lang="en-CA" dirty="0"/>
          </a:p>
        </p:txBody>
      </p:sp>
      <p:pic>
        <p:nvPicPr>
          <p:cNvPr id="6" name="TORSION_FRONT_VUE_DESS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tretch/>
        </p:blipFill>
        <p:spPr>
          <a:xfrm>
            <a:off x="1031875" y="1825625"/>
            <a:ext cx="7080250" cy="43497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32</a:t>
            </a:fld>
            <a:endParaRPr lang="en-CA"/>
          </a:p>
        </p:txBody>
      </p:sp>
      <p:pic>
        <p:nvPicPr>
          <p:cNvPr id="8" name="TORSION_FRONT_VUE_COTE_STRAI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r="17550"/>
          <a:stretch/>
        </p:blipFill>
        <p:spPr>
          <a:xfrm>
            <a:off x="963361" y="3717032"/>
            <a:ext cx="3074065" cy="2310185"/>
          </a:xfrm>
          <a:prstGeom prst="rect">
            <a:avLst/>
          </a:prstGeom>
        </p:spPr>
      </p:pic>
      <p:pic>
        <p:nvPicPr>
          <p:cNvPr id="9" name="TORSION_FRONT_VUE_DEVANT_STRAI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r="17769"/>
          <a:stretch/>
        </p:blipFill>
        <p:spPr>
          <a:xfrm>
            <a:off x="4768666" y="3717032"/>
            <a:ext cx="3065924" cy="23101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0C774BE-AB56-40F3-8A2F-119E27B9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D3586-3DE5-4DD4-BE12-8D89075D2249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41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Analyse par éléments finis (2)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D87F0F-3019-4875-8432-86BC0263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33</a:t>
            </a:fld>
            <a:endParaRPr lang="en-C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17930"/>
              </p:ext>
            </p:extLst>
          </p:nvPr>
        </p:nvGraphicFramePr>
        <p:xfrm>
          <a:off x="708282" y="1928151"/>
          <a:ext cx="2953385" cy="418832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938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6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28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0318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Géométrie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K</a:t>
                      </a:r>
                      <a:r>
                        <a:rPr lang="fr-CA" sz="1600" baseline="-25000">
                          <a:effectLst/>
                        </a:rPr>
                        <a:t>moy</a:t>
                      </a:r>
                      <a:r>
                        <a:rPr lang="fr-CA" sz="1600">
                          <a:effectLst/>
                        </a:rPr>
                        <a:t> (N*m)/deg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Variation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Initial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2016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 33%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1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2055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CA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solidFill>
                            <a:schemeClr val="bg1"/>
                          </a:solidFill>
                          <a:effectLst/>
                        </a:rPr>
                        <a:t>1779</a:t>
                      </a:r>
                      <a:endParaRPr lang="en-CA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solidFill>
                            <a:schemeClr val="bg1"/>
                          </a:solidFill>
                          <a:effectLst/>
                        </a:rPr>
                        <a:t>-12%</a:t>
                      </a:r>
                      <a:endParaRPr lang="en-CA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3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2055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4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2048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5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1803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-11%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6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1122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-44%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6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7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2049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8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2289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14%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2438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21%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77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Test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4009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99%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18B4669E-F15B-4694-B423-05C7876A714D}"/>
              </a:ext>
            </a:extLst>
          </p:cNvPr>
          <p:cNvGrpSpPr/>
          <p:nvPr/>
        </p:nvGrpSpPr>
        <p:grpSpPr>
          <a:xfrm>
            <a:off x="3950305" y="2218496"/>
            <a:ext cx="4791514" cy="3790418"/>
            <a:chOff x="3582035" y="2019492"/>
            <a:chExt cx="5500906" cy="4431858"/>
          </a:xfrm>
        </p:grpSpPr>
        <p:grpSp>
          <p:nvGrpSpPr>
            <p:cNvPr id="27" name="Group 26"/>
            <p:cNvGrpSpPr/>
            <p:nvPr/>
          </p:nvGrpSpPr>
          <p:grpSpPr>
            <a:xfrm>
              <a:off x="3582303" y="2052777"/>
              <a:ext cx="1813301" cy="1335412"/>
              <a:chOff x="3582303" y="1373508"/>
              <a:chExt cx="1813301" cy="1335412"/>
            </a:xfrm>
          </p:grpSpPr>
          <p:pic>
            <p:nvPicPr>
              <p:cNvPr id="8" name="Picture 7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2303" y="1373508"/>
                <a:ext cx="1762748" cy="133541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891548" y="228259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err="1">
                    <a:solidFill>
                      <a:schemeClr val="bg1"/>
                    </a:solidFill>
                  </a:rPr>
                  <a:t>Ini</a:t>
                </a:r>
                <a:r>
                  <a:rPr lang="en-CA" b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200531" y="2019492"/>
              <a:ext cx="1882410" cy="1327469"/>
              <a:chOff x="7200531" y="1340223"/>
              <a:chExt cx="1882410" cy="1327469"/>
            </a:xfrm>
          </p:grpSpPr>
          <p:pic>
            <p:nvPicPr>
              <p:cNvPr id="9" name="Picture 8" descr="C:\Users\naade\Documents\A. Université\6,5e session - Été 2016\Projet Intégrateur Individuel (AER3900)\Photos et images\Géométrie FEM\2 side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531" y="1340223"/>
                <a:ext cx="1784073" cy="1327469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8578885" y="229468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75329" y="2024136"/>
              <a:ext cx="1890327" cy="1345761"/>
              <a:chOff x="5375329" y="1344867"/>
              <a:chExt cx="1890327" cy="1345761"/>
            </a:xfrm>
          </p:grpSpPr>
          <p:pic>
            <p:nvPicPr>
              <p:cNvPr id="7" name="Picture 6" descr="C:\Users\naade\Documents\A. Université\6,5e session - Été 2016\Projet Intégrateur Individuel (AER3900)\Photos et images\Géométrie FEM\1 top.png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5329" y="1344867"/>
                <a:ext cx="1794924" cy="1345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761600" y="229653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582035" y="3401901"/>
              <a:ext cx="1845270" cy="1319718"/>
              <a:chOff x="3582035" y="2722632"/>
              <a:chExt cx="1845270" cy="1319718"/>
            </a:xfrm>
          </p:grpSpPr>
          <p:pic>
            <p:nvPicPr>
              <p:cNvPr id="10" name="Picture 9" descr="C:\Users\naade\Documents\A. Université\6,5e session - Été 2016\Projet Intégrateur Individuel (AER3900)\Photos et images\Géométrie FEM\3 iso.png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2035" y="2722632"/>
                <a:ext cx="1763016" cy="1319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23249" y="363431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395604" y="3401902"/>
              <a:ext cx="1876109" cy="1319718"/>
              <a:chOff x="5395604" y="2722633"/>
              <a:chExt cx="1876109" cy="1319718"/>
            </a:xfrm>
          </p:grpSpPr>
          <p:pic>
            <p:nvPicPr>
              <p:cNvPr id="11" name="Picture 10" descr="C:\Users\naade\Documents\A. Université\6,5e session - Été 2016\Projet Intégrateur Individuel (AER3900)\Photos et images\Géométrie FEM\4 top.png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604" y="2722633"/>
                <a:ext cx="1774649" cy="1319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767657" y="3652983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587233" y="4753624"/>
              <a:ext cx="1912785" cy="1355577"/>
              <a:chOff x="3587233" y="4074355"/>
              <a:chExt cx="1912785" cy="1355577"/>
            </a:xfrm>
          </p:grpSpPr>
          <p:pic>
            <p:nvPicPr>
              <p:cNvPr id="13" name="Picture 12" descr="C:\Users\naade\Documents\A. Université\6,5e session - Été 2016\Projet Intégrateur Individuel (AER3900)\Photos et images\Géométrie FEM\6 side.png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233" y="4074355"/>
                <a:ext cx="1757818" cy="1337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995962" y="506060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395604" y="4753624"/>
              <a:ext cx="1870052" cy="1355577"/>
              <a:chOff x="5395604" y="4074355"/>
              <a:chExt cx="1870052" cy="1355577"/>
            </a:xfrm>
          </p:grpSpPr>
          <p:pic>
            <p:nvPicPr>
              <p:cNvPr id="14" name="Picture 13" descr="C:\Users\naade\Documents\A. Université\6,5e session - Été 2016\Projet Intégrateur Individuel (AER3900)\Photos et images\Géométrie FEM\7 side.png"/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93"/>
              <a:stretch/>
            </p:blipFill>
            <p:spPr bwMode="auto">
              <a:xfrm>
                <a:off x="5395604" y="4074355"/>
                <a:ext cx="1774649" cy="1355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761600" y="506060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190902" y="4753624"/>
              <a:ext cx="1830320" cy="1339579"/>
              <a:chOff x="7190902" y="4074355"/>
              <a:chExt cx="1830320" cy="1339579"/>
            </a:xfrm>
          </p:grpSpPr>
          <p:pic>
            <p:nvPicPr>
              <p:cNvPr id="15" name="Picture 14" descr="C:\Users\naade\Documents\A. Université\6,5e session - Été 2016\Projet Intégrateur Individuel (AER3900)\Photos et images\Géométrie FEM\9 top.png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0902" y="4074355"/>
                <a:ext cx="1749508" cy="13395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8517166" y="502238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200531" y="3401901"/>
              <a:ext cx="1843831" cy="1324750"/>
              <a:chOff x="7200531" y="2722632"/>
              <a:chExt cx="1843831" cy="1324750"/>
            </a:xfrm>
          </p:grpSpPr>
          <p:pic>
            <p:nvPicPr>
              <p:cNvPr id="12" name="Picture 11" descr="C:\Users\naade\Documents\A. Université\6,5e session - Été 2016\Projet Intégrateur Individuel (AER3900)\Photos et images\Géométrie FEM\5 top.png"/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531" y="2722632"/>
                <a:ext cx="1757689" cy="132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540306" y="3652983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sp>
          <p:nvSpPr>
            <p:cNvPr id="26" name="Text Box 205"/>
            <p:cNvSpPr txBox="1"/>
            <p:nvPr/>
          </p:nvSpPr>
          <p:spPr>
            <a:xfrm>
              <a:off x="4460966" y="6167567"/>
              <a:ext cx="3471540" cy="28378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fr-CA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11. </a:t>
              </a:r>
              <a:r>
                <a:rPr lang="fr-CA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Configurations</a:t>
              </a:r>
              <a:endParaRPr lang="en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="" xmlns:a16="http://schemas.microsoft.com/office/drawing/2014/main" id="{673F1A3C-0036-40C3-BE1C-0B6B4773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DFF9-F581-438C-B1B9-B2DEB95DEBAB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09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Analyse des </a:t>
            </a:r>
            <a:r>
              <a:rPr lang="en-CA" dirty="0" err="1"/>
              <a:t>composantes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err="1"/>
              <a:t>Réduction</a:t>
            </a:r>
            <a:r>
              <a:rPr lang="en-CA" sz="2400" dirty="0"/>
              <a:t> de la masse</a:t>
            </a:r>
          </a:p>
          <a:p>
            <a:endParaRPr lang="en-CA" sz="2400" dirty="0"/>
          </a:p>
          <a:p>
            <a:r>
              <a:rPr lang="en-CA" sz="2400" dirty="0" err="1"/>
              <a:t>Décisions</a:t>
            </a:r>
            <a:r>
              <a:rPr lang="en-CA" sz="2400" dirty="0"/>
              <a:t> </a:t>
            </a:r>
            <a:r>
              <a:rPr lang="en-CA" sz="2400" dirty="0" err="1"/>
              <a:t>d’équipe</a:t>
            </a:r>
            <a:endParaRPr lang="en-CA" sz="24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34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580396" y="1893170"/>
            <a:ext cx="2546498" cy="4151160"/>
            <a:chOff x="5390990" y="568972"/>
            <a:chExt cx="2968625" cy="4833267"/>
          </a:xfrm>
        </p:grpSpPr>
        <p:pic>
          <p:nvPicPr>
            <p:cNvPr id="3074" name="Picture 2" descr="http://unisci24.com/data_images/wlls/3/181412-anvi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990" y="568972"/>
              <a:ext cx="2968625" cy="19674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://www.corrections.com/system/article/image/31864/Feather.jpg?135224564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3" t="6172" r="6845" b="4344"/>
            <a:stretch/>
          </p:blipFill>
          <p:spPr bwMode="auto">
            <a:xfrm>
              <a:off x="5476155" y="3314007"/>
              <a:ext cx="2880321" cy="20882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Down Arrow 7"/>
            <p:cNvSpPr/>
            <p:nvPr/>
          </p:nvSpPr>
          <p:spPr>
            <a:xfrm>
              <a:off x="6663846" y="2687554"/>
              <a:ext cx="314645" cy="50368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B34D6F6-605D-490F-8085-EE56703C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C513-4ECE-4924-A9CB-82E8A422B90D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85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Analyse des </a:t>
            </a:r>
            <a:r>
              <a:rPr lang="en-CA" dirty="0" err="1"/>
              <a:t>composantes</a:t>
            </a:r>
            <a:r>
              <a:rPr lang="en-CA" dirty="0"/>
              <a:t> (2) - </a:t>
            </a:r>
            <a:r>
              <a:rPr lang="fr-CA" dirty="0"/>
              <a:t>Atténuateur d’impact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20F0A1-394A-49E8-ADBF-6DAB69BD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35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195736" y="1887580"/>
            <a:ext cx="4752528" cy="3249476"/>
            <a:chOff x="0" y="0"/>
            <a:chExt cx="2325454" cy="158978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0" r="1616"/>
            <a:stretch/>
          </p:blipFill>
          <p:spPr bwMode="auto">
            <a:xfrm>
              <a:off x="0" y="0"/>
              <a:ext cx="1091520" cy="15897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C:\Users\naade\Documents\A. Université\6,5e session - Été 2016\Projet Intégrateur Individuel (AER3900)\Photos et images\CAD\Masse sauve\IA 201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6"/>
            <a:stretch/>
          </p:blipFill>
          <p:spPr bwMode="auto">
            <a:xfrm>
              <a:off x="1209124" y="0"/>
              <a:ext cx="1116330" cy="1581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2915816" y="5610115"/>
            <a:ext cx="331236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de masse : 1036 g</a:t>
            </a:r>
          </a:p>
        </p:txBody>
      </p:sp>
      <p:sp>
        <p:nvSpPr>
          <p:cNvPr id="11" name="Text Box 205"/>
          <p:cNvSpPr txBox="1"/>
          <p:nvPr/>
        </p:nvSpPr>
        <p:spPr>
          <a:xfrm>
            <a:off x="2836230" y="5223633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14. Comparaison devant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2FF701EA-922A-40CB-8FAD-6F03E482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0F36-E79C-468C-A319-77B0534C5D3C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85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Résultats</a:t>
            </a:r>
            <a:r>
              <a:rPr lang="en-CA" dirty="0"/>
              <a:t> – Masse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932AC2-117B-4937-9D2C-135A9666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36</a:t>
            </a:fld>
            <a:endParaRPr lang="en-CA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76608"/>
              </p:ext>
            </p:extLst>
          </p:nvPr>
        </p:nvGraphicFramePr>
        <p:xfrm>
          <a:off x="628650" y="1726611"/>
          <a:ext cx="7997836" cy="442925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7069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98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565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93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1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72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Châssis</a:t>
                      </a:r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2016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Masse (g)</a:t>
                      </a:r>
                      <a:endParaRPr lang="en-CA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Châssis 2017</a:t>
                      </a:r>
                      <a:endParaRPr lang="en-CA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Masse (g)</a:t>
                      </a:r>
                      <a:endParaRPr lang="en-CA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Diminution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Attenuateur d'impact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2585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Plus léger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1549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1036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Cloison arrière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3744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Estimé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2744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1000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Plaque pédalier + boulons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1141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pédalier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531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610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 err="1">
                          <a:effectLst/>
                        </a:rPr>
                        <a:t>Attache</a:t>
                      </a:r>
                      <a:r>
                        <a:rPr lang="en-CA" sz="1200" u="none" strike="noStrike" dirty="0">
                          <a:effectLst/>
                        </a:rPr>
                        <a:t> plaque </a:t>
                      </a:r>
                      <a:r>
                        <a:rPr lang="en-CA" sz="1200" u="none" strike="noStrike" dirty="0" err="1">
                          <a:effectLst/>
                        </a:rPr>
                        <a:t>susp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492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492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>
                          <a:effectLst/>
                        </a:rPr>
                        <a:t>Plaque de susp. avant + boulons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>
                          <a:effectLst/>
                        </a:rPr>
                        <a:t>768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Tube susp. avant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>
                          <a:effectLst/>
                        </a:rPr>
                        <a:t>323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445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Tubes </a:t>
                      </a:r>
                      <a:r>
                        <a:rPr lang="en-CA" sz="1200" u="none" strike="noStrike" dirty="0" err="1">
                          <a:effectLst/>
                        </a:rPr>
                        <a:t>attache</a:t>
                      </a:r>
                      <a:r>
                        <a:rPr lang="en-CA" sz="1200" u="none" strike="noStrike" dirty="0">
                          <a:effectLst/>
                        </a:rPr>
                        <a:t> </a:t>
                      </a:r>
                      <a:r>
                        <a:rPr lang="en-CA" sz="1200" u="none" strike="noStrike" dirty="0" err="1">
                          <a:effectLst/>
                        </a:rPr>
                        <a:t>cloison</a:t>
                      </a:r>
                      <a:r>
                        <a:rPr lang="en-CA" sz="1200" u="none" strike="noStrike" dirty="0">
                          <a:effectLst/>
                        </a:rPr>
                        <a:t>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380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380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Triangulation tube central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355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355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532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Triangulation susp. avant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565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Dimensions plus petites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213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352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support tube central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261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Rien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261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86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Support de tube de renversement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1576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Plus court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1381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195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sup. central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919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Modifications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756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163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781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Cloison avant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1290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Dimensions plus petites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1155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135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 en X (plancher)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230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Désormais en 0,028"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184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46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d'appui-tête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189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Plus court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155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34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Tubes harnais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1221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Modifications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1314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-93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</a:rPr>
                        <a:t>Somme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15716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>
                          <a:effectLst/>
                        </a:rPr>
                        <a:t> 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</a:rPr>
                        <a:t>10305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</a:rPr>
                        <a:t> 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01606">
                <a:tc>
                  <a:txBody>
                    <a:bodyPr/>
                    <a:lstStyle/>
                    <a:p>
                      <a:pPr algn="l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85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CA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Réduction</a:t>
                      </a:r>
                      <a:r>
                        <a:rPr lang="en-CA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masse</a:t>
                      </a:r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u="none" strike="noStrike" dirty="0">
                          <a:effectLst/>
                        </a:rPr>
                        <a:t>5,4</a:t>
                      </a:r>
                      <a:r>
                        <a:rPr lang="en-CA" sz="2000" b="1" u="none" strike="noStrike" baseline="0" dirty="0">
                          <a:effectLst/>
                        </a:rPr>
                        <a:t> </a:t>
                      </a:r>
                      <a:r>
                        <a:rPr lang="en-CA" sz="2000" b="1" u="none" strike="noStrike" dirty="0">
                          <a:effectLst/>
                        </a:rPr>
                        <a:t>(14%)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6FDD6E1E-F268-4EEA-B82E-E7DA0CC83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313E-6B28-4552-870F-49DD82752DBA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21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Résultats</a:t>
            </a:r>
            <a:r>
              <a:rPr lang="en-CA" dirty="0"/>
              <a:t> (2) – 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58A16B-305F-421D-B22B-39E7B2AB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37</a:t>
            </a:fld>
            <a:endParaRPr lang="en-CA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01578"/>
              </p:ext>
            </p:extLst>
          </p:nvPr>
        </p:nvGraphicFramePr>
        <p:xfrm>
          <a:off x="1803512" y="1860335"/>
          <a:ext cx="5472608" cy="3482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07432" y="5593994"/>
            <a:ext cx="366476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: 253 N*m/</a:t>
            </a:r>
            <a:r>
              <a:rPr lang="en-CA" sz="2000" b="1" dirty="0" err="1"/>
              <a:t>deg</a:t>
            </a:r>
            <a:r>
              <a:rPr lang="en-CA" sz="2000" b="1" dirty="0"/>
              <a:t> (-12%)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9B63C62-76B8-420D-9CEF-0A609774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616D-16E4-4E92-B42C-7B8CA4ED3B3B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55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Masse : -5,4 kg (</a:t>
            </a:r>
            <a:r>
              <a:rPr lang="en-CA" sz="2400" dirty="0" err="1"/>
              <a:t>objectif</a:t>
            </a:r>
            <a:r>
              <a:rPr lang="en-CA" sz="2400" dirty="0"/>
              <a:t> -7,5 kg)</a:t>
            </a:r>
          </a:p>
          <a:p>
            <a:endParaRPr lang="en-CA" sz="2400" dirty="0"/>
          </a:p>
          <a:p>
            <a:r>
              <a:rPr lang="en-CA" sz="2400" dirty="0"/>
              <a:t>CRT : 1770 N*m/</a:t>
            </a:r>
            <a:r>
              <a:rPr lang="en-CA" sz="2400" dirty="0" err="1"/>
              <a:t>deg</a:t>
            </a:r>
            <a:r>
              <a:rPr lang="en-CA" sz="2400" dirty="0"/>
              <a:t> (</a:t>
            </a:r>
            <a:r>
              <a:rPr lang="en-CA" sz="2400" dirty="0" err="1"/>
              <a:t>objectif</a:t>
            </a:r>
            <a:r>
              <a:rPr lang="en-CA" sz="2400" dirty="0"/>
              <a:t> : 1517 N*m/</a:t>
            </a:r>
            <a:r>
              <a:rPr lang="en-CA" sz="2400" dirty="0" err="1"/>
              <a:t>deg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r>
              <a:rPr lang="en-CA" sz="2400" dirty="0" err="1"/>
              <a:t>Limite</a:t>
            </a:r>
            <a:r>
              <a:rPr lang="en-CA" sz="2400" dirty="0"/>
              <a:t> :  </a:t>
            </a:r>
            <a:r>
              <a:rPr lang="en-CA" sz="2400" dirty="0" err="1"/>
              <a:t>expérience</a:t>
            </a:r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3FEA963B-6C99-45EC-93A2-A0D46041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8A1B2-BD65-4A7F-BA66-AAC4756F48A8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52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err="1"/>
              <a:t>Objectif</a:t>
            </a:r>
            <a:r>
              <a:rPr lang="en-CA" sz="2400" dirty="0"/>
              <a:t> de CRT</a:t>
            </a:r>
          </a:p>
          <a:p>
            <a:endParaRPr lang="en-CA" sz="2400" dirty="0"/>
          </a:p>
          <a:p>
            <a:r>
              <a:rPr lang="en-CA" sz="2400" dirty="0"/>
              <a:t>Analyse par </a:t>
            </a:r>
            <a:r>
              <a:rPr lang="en-CA" sz="2400" dirty="0" err="1"/>
              <a:t>éléments</a:t>
            </a:r>
            <a:r>
              <a:rPr lang="en-CA" sz="2400" dirty="0"/>
              <a:t> finis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 err="1"/>
              <a:t>Châssis</a:t>
            </a:r>
            <a:r>
              <a:rPr lang="en-CA" sz="2400" dirty="0"/>
              <a:t> 2017 plus </a:t>
            </a:r>
            <a:r>
              <a:rPr lang="en-CA" sz="2400" dirty="0" err="1"/>
              <a:t>léger</a:t>
            </a: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 err="1"/>
              <a:t>Démarche</a:t>
            </a:r>
            <a:r>
              <a:rPr lang="en-CA" sz="2400" dirty="0"/>
              <a:t> pour la CRT</a:t>
            </a:r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39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AE7BA954-B395-414A-86A9-27CF1016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C2B3C-F044-4717-BD5E-02B5536B914C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13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Type de </a:t>
            </a:r>
            <a:r>
              <a:rPr lang="en-CA" dirty="0" err="1"/>
              <a:t>châssis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 descr="Résultats de recherche d'images pour « fsae monocoque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38" y="1945164"/>
            <a:ext cx="2457391" cy="18430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7081" y="390198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Châssis</a:t>
            </a:r>
            <a:r>
              <a:rPr lang="en-CA" dirty="0"/>
              <a:t> </a:t>
            </a:r>
            <a:r>
              <a:rPr lang="en-CA" dirty="0" err="1"/>
              <a:t>hybride</a:t>
            </a:r>
            <a:endParaRPr lang="en-CA" dirty="0"/>
          </a:p>
        </p:txBody>
      </p:sp>
      <p:pic>
        <p:nvPicPr>
          <p:cNvPr id="2054" name="Picture 6" descr="Résultats de recherche d'images pour « fsae monocoque 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68" y="2096006"/>
            <a:ext cx="2461364" cy="164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6530" y="39019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Monocoque</a:t>
            </a:r>
            <a:endParaRPr lang="en-CA" dirty="0"/>
          </a:p>
        </p:txBody>
      </p:sp>
      <p:sp>
        <p:nvSpPr>
          <p:cNvPr id="10" name="Date Placeholder 9">
            <a:extLst>
              <a:ext uri="{FF2B5EF4-FFF2-40B4-BE49-F238E27FC236}">
                <a16:creationId xmlns="" xmlns:a16="http://schemas.microsoft.com/office/drawing/2014/main" id="{B7050884-1152-416E-BCB8-10729256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3FEA-6BA3-4051-ACD6-BA4022FDEA9A}" type="datetime1">
              <a:rPr lang="fr-CA" smtClean="0"/>
              <a:t>17-10-05</a:t>
            </a:fld>
            <a:endParaRPr lang="fr-CA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71D34B3-6195-450D-93DB-D21D9E2B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7" y="2066158"/>
            <a:ext cx="2974901" cy="16010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2F7C309-4D62-4825-9805-E40B49BF870C}"/>
              </a:ext>
            </a:extLst>
          </p:cNvPr>
          <p:cNvSpPr txBox="1"/>
          <p:nvPr/>
        </p:nvSpPr>
        <p:spPr>
          <a:xfrm>
            <a:off x="577230" y="386519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Châssis</a:t>
            </a:r>
            <a:r>
              <a:rPr lang="en-CA" dirty="0"/>
              <a:t> </a:t>
            </a:r>
            <a:r>
              <a:rPr lang="en-CA" dirty="0" err="1"/>
              <a:t>tubulaire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68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Suite du </a:t>
            </a:r>
            <a:r>
              <a:rPr lang="en-CA" dirty="0" err="1"/>
              <a:t>projet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Test </a:t>
            </a:r>
            <a:r>
              <a:rPr lang="en-CA" sz="2400" dirty="0" err="1"/>
              <a:t>d’atténuateur</a:t>
            </a:r>
            <a:r>
              <a:rPr lang="en-CA" sz="2400" dirty="0"/>
              <a:t> </a:t>
            </a:r>
            <a:r>
              <a:rPr lang="en-CA" sz="2400" dirty="0" err="1"/>
              <a:t>d’impact</a:t>
            </a:r>
            <a:r>
              <a:rPr lang="en-CA" sz="2400" dirty="0"/>
              <a:t> (</a:t>
            </a:r>
            <a:r>
              <a:rPr lang="en-CA" sz="2400" dirty="0" err="1"/>
              <a:t>comformité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r>
              <a:rPr lang="en-CA" sz="2400" dirty="0"/>
              <a:t>Validation experimental de la CRT</a:t>
            </a:r>
          </a:p>
          <a:p>
            <a:endParaRPr lang="en-CA" sz="2400" dirty="0"/>
          </a:p>
          <a:p>
            <a:r>
              <a:rPr lang="en-CA" sz="2400" dirty="0" err="1"/>
              <a:t>Monocoque</a:t>
            </a:r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40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3104F0E1-70BC-426F-9473-0A3283EE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74AA-BB90-494F-969F-F3270DEFE394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75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Autres</a:t>
            </a:r>
            <a:r>
              <a:rPr lang="en-CA" dirty="0"/>
              <a:t>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Head restraint</a:t>
            </a:r>
          </a:p>
          <a:p>
            <a:r>
              <a:rPr lang="en-CA" sz="2400" dirty="0"/>
              <a:t>Nez – CFD</a:t>
            </a:r>
          </a:p>
          <a:p>
            <a:r>
              <a:rPr lang="en-CA" sz="2400" dirty="0"/>
              <a:t>Bodywork</a:t>
            </a:r>
          </a:p>
          <a:p>
            <a:r>
              <a:rPr lang="en-CA" sz="2400" dirty="0"/>
              <a:t>Bracket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41</a:t>
            </a:fld>
            <a:endParaRPr lang="en-CA"/>
          </a:p>
        </p:txBody>
      </p:sp>
      <p:pic>
        <p:nvPicPr>
          <p:cNvPr id="4098" name="Picture 2" descr="Résultats de recherche d'images pour « cfd fsae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2420888"/>
            <a:ext cx="5991225" cy="3371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F9805700-47D6-417F-84BF-A6BB91B0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CF7B-7070-4668-A421-7A9C356BB7DC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87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Merci</a:t>
            </a:r>
            <a:r>
              <a:rPr lang="en-CA" dirty="0"/>
              <a:t> à </a:t>
            </a:r>
            <a:r>
              <a:rPr lang="en-CA" dirty="0" err="1"/>
              <a:t>tous</a:t>
            </a:r>
            <a:r>
              <a:rPr lang="en-CA" dirty="0"/>
              <a:t>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E017C2-D5BC-47CF-ADD9-04A4FD42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42</a:t>
            </a:fld>
            <a:endParaRPr lang="en-CA"/>
          </a:p>
        </p:txBody>
      </p:sp>
      <p:sp>
        <p:nvSpPr>
          <p:cNvPr id="7" name="Text Box 205"/>
          <p:cNvSpPr txBox="1"/>
          <p:nvPr/>
        </p:nvSpPr>
        <p:spPr>
          <a:xfrm>
            <a:off x="1430778" y="5621220"/>
            <a:ext cx="6282444" cy="334331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18. 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 </a:t>
            </a:r>
            <a:r>
              <a:rPr lang="fr-CA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</a:t>
            </a: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(Résultat : 2</a:t>
            </a:r>
            <a:r>
              <a:rPr lang="fr-CA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 </a:t>
            </a:r>
            <a:r>
              <a:rPr lang="fr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clipartbest.com/cliparts/pT5/9Le/pT59LeaTB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0"/>
            <a:ext cx="2946695" cy="26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ymy1-2.fna.fbcdn.net/v/t34.0-12/22291663_10213954854891849_56321576_n.jpg?oh=75c99d98416517b74802798f6fefc543&amp;oe=59D8B36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19689"/>
          <a:stretch/>
        </p:blipFill>
        <p:spPr bwMode="auto">
          <a:xfrm>
            <a:off x="323528" y="1874670"/>
            <a:ext cx="3410985" cy="35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2" y="2757172"/>
            <a:ext cx="4759336" cy="267712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554E250-C2D3-4530-BF59-92310C3C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B9747-D698-4ADD-9299-F6F7DDB7C064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08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Page </a:t>
            </a:r>
            <a:r>
              <a:rPr lang="en-CA" dirty="0" err="1"/>
              <a:t>suivantes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surplus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7E6134-FF02-4110-90BB-BBBD5E39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43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84984"/>
            <a:ext cx="4592152" cy="2688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:\Users\naade\Documents\A. Université\6,5e session - Été 2016\Projet Intégrateur Individuel (AER3900)\Photos et images\CAD\Châssis 2016 complet is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30" y="1556792"/>
            <a:ext cx="4785970" cy="27166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88AEE217-EDB6-4D81-8A6C-76584C803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379C-9607-4D29-B0C8-85213150D985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68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13525-BC16-4BB3-96BB-C295EE01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4A7569-FC7A-4C96-979C-96928A56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44</a:t>
            </a:fld>
            <a:endParaRPr lang="en-CA"/>
          </a:p>
        </p:txBody>
      </p:sp>
      <p:pic>
        <p:nvPicPr>
          <p:cNvPr id="6" name="Picture 5" descr="C:\Users\naade\Documents\A. Université\6,5e session - Été 2016\Projet Intégrateur Individuel (AER3900)\Photos et images\CAD\Châssis 2016 complet sid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54" y="254481"/>
            <a:ext cx="5539492" cy="258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44" y="2996952"/>
            <a:ext cx="5389312" cy="301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DC317E84-D1CC-49F8-A859-ED01A5EC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C1AD-EC3F-4D35-A872-1A92338C9139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74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FB2510-BF64-4BF2-A830-DB2FD742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44444"/>
            <a:ext cx="7886700" cy="3913700"/>
          </a:xfr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C:\Users\naade\Documents\A. Université\6,5e session - Été 2016\Projet Intégrateur Individuel (AER3900)\Photos et images\CAD\Châssis 2016 complet to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6633"/>
            <a:ext cx="5971540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FBFC9D6-51C6-425B-A3B2-A2C190D5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F0050-ECAB-4C10-BA13-7DDDE811A790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726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48924B-AF18-4817-898E-53FFCDD1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7FCF2E-2C13-416C-A9A0-1CA1251C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46</a:t>
            </a:fld>
            <a:endParaRPr lang="en-CA"/>
          </a:p>
        </p:txBody>
      </p:sp>
      <p:pic>
        <p:nvPicPr>
          <p:cNvPr id="6" name="Picture 5" descr="C:\Users\naade\Documents\A. Université\6,5e session - Été 2016\Projet Intégrateur Individuel (AER3900)\Photos et images\CAD\Châssis 2016 complet fron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1237"/>
            <a:ext cx="359092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71237"/>
            <a:ext cx="4381849" cy="414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B132A9B3-B086-4EF4-999F-E802CE07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F921-C57A-4B14-AF7E-577BEE60BC97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1718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B133FF58-460C-47B7-8194-DB53B27B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2E072FB3-1A96-4605-AAB8-5CBEA414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47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31587" y="2297349"/>
            <a:ext cx="8680775" cy="2206889"/>
            <a:chOff x="-86687" y="-66675"/>
            <a:chExt cx="5963577" cy="15158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" b="6544"/>
            <a:stretch/>
          </p:blipFill>
          <p:spPr>
            <a:xfrm>
              <a:off x="-86687" y="-66675"/>
              <a:ext cx="2964809" cy="151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810" y="-66675"/>
              <a:ext cx="2926080" cy="1515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F5411960-62ED-488B-83B2-1E929132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FC2B-F6A6-4DC2-A050-452C2EB4EEEF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366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9FF494-FCB8-4016-AB47-0DD71320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03B240E4-8A3F-41EF-AEDD-7E7595D7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48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172049" y="2132856"/>
            <a:ext cx="4399951" cy="3240360"/>
            <a:chOff x="3582303" y="1373508"/>
            <a:chExt cx="1813301" cy="1335412"/>
          </a:xfrm>
        </p:grpSpPr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303" y="1373508"/>
              <a:ext cx="1762748" cy="133541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91548" y="228259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>
                  <a:solidFill>
                    <a:schemeClr val="bg1"/>
                  </a:solidFill>
                </a:rPr>
                <a:t>Ini</a:t>
              </a:r>
              <a:r>
                <a:rPr lang="en-CA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0" y="2130243"/>
            <a:ext cx="4555251" cy="3242973"/>
            <a:chOff x="5375329" y="1344867"/>
            <a:chExt cx="1890327" cy="1345761"/>
          </a:xfrm>
        </p:grpSpPr>
        <p:pic>
          <p:nvPicPr>
            <p:cNvPr id="10" name="Picture 9" descr="C:\Users\naade\Documents\A. Université\6,5e session - Été 2016\Projet Intégrateur Individuel (AER3900)\Photos et images\Géométrie FEM\1 top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5329" y="1344867"/>
              <a:ext cx="1794924" cy="1345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761600" y="229653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3" name="Date Placeholder 12">
            <a:extLst>
              <a:ext uri="{FF2B5EF4-FFF2-40B4-BE49-F238E27FC236}">
                <a16:creationId xmlns="" xmlns:a16="http://schemas.microsoft.com/office/drawing/2014/main" id="{FDCC5304-F948-42CF-ADA3-83F42946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1D69-09DB-465C-9DE3-AA931FF26F87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9951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E9B2E56-7BA0-410D-BAA2-5B4303E6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A5325C35-9A6B-41CD-9C2D-91CBEF74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49</a:t>
            </a:fld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179512" y="1700808"/>
            <a:ext cx="4680520" cy="3300686"/>
            <a:chOff x="7200531" y="1340223"/>
            <a:chExt cx="1882410" cy="1327469"/>
          </a:xfrm>
        </p:grpSpPr>
        <p:pic>
          <p:nvPicPr>
            <p:cNvPr id="7" name="Picture 6" descr="C:\Users\naade\Documents\A. Université\6,5e session - Été 2016\Projet Intégrateur Individuel (AER3900)\Photos et images\Géométrie FEM\2 side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531" y="1340223"/>
              <a:ext cx="1784073" cy="1327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78885" y="229468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16016" y="1700808"/>
            <a:ext cx="4530770" cy="3240360"/>
            <a:chOff x="3582035" y="2722632"/>
            <a:chExt cx="1845270" cy="1319718"/>
          </a:xfrm>
        </p:grpSpPr>
        <p:pic>
          <p:nvPicPr>
            <p:cNvPr id="10" name="Picture 9" descr="C:\Users\naade\Documents\A. Université\6,5e session - Été 2016\Projet Intégrateur Individuel (AER3900)\Photos et images\Géométrie FEM\3 iso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035" y="2722632"/>
              <a:ext cx="1763016" cy="1319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923249" y="363431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3" name="Date Placeholder 12">
            <a:extLst>
              <a:ext uri="{FF2B5EF4-FFF2-40B4-BE49-F238E27FC236}">
                <a16:creationId xmlns="" xmlns:a16="http://schemas.microsoft.com/office/drawing/2014/main" id="{0A4F4514-9F94-4E58-B0F3-9CF70756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B722-C2FC-4E06-9ED4-A25EE4A97BCE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350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Section </a:t>
            </a:r>
            <a:r>
              <a:rPr lang="en-CA" dirty="0" err="1"/>
              <a:t>châssis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Frame</a:t>
            </a:r>
          </a:p>
          <a:p>
            <a:r>
              <a:rPr lang="fr-CA" dirty="0" err="1"/>
              <a:t>Bodywork</a:t>
            </a:r>
            <a:r>
              <a:rPr lang="fr-CA" dirty="0"/>
              <a:t> </a:t>
            </a:r>
            <a:endParaRPr lang="fr-CA" sz="1100" dirty="0"/>
          </a:p>
          <a:p>
            <a:r>
              <a:rPr lang="fr-CA" dirty="0"/>
              <a:t>Impact </a:t>
            </a:r>
            <a:r>
              <a:rPr lang="fr-CA" dirty="0" err="1"/>
              <a:t>attenuator</a:t>
            </a:r>
            <a:endParaRPr lang="fr-CA" dirty="0"/>
          </a:p>
          <a:p>
            <a:r>
              <a:rPr lang="fr-CA" dirty="0"/>
              <a:t>Anti-intrusion plate</a:t>
            </a:r>
          </a:p>
          <a:p>
            <a:r>
              <a:rPr lang="fr-CA" dirty="0"/>
              <a:t>Head </a:t>
            </a:r>
            <a:r>
              <a:rPr lang="fr-CA" dirty="0" err="1"/>
              <a:t>restraint</a:t>
            </a:r>
            <a:endParaRPr lang="fr-CA" dirty="0"/>
          </a:p>
          <a:p>
            <a:r>
              <a:rPr lang="fr-CA" dirty="0" err="1"/>
              <a:t>Jacking</a:t>
            </a:r>
            <a:r>
              <a:rPr lang="fr-CA" dirty="0"/>
              <a:t> point </a:t>
            </a:r>
          </a:p>
          <a:p>
            <a:endParaRPr lang="fr-CA" dirty="0"/>
          </a:p>
          <a:p>
            <a:r>
              <a:rPr lang="fr-CA" sz="1800" dirty="0">
                <a:solidFill>
                  <a:srgbClr val="FF0000"/>
                </a:solidFill>
              </a:rPr>
              <a:t>Règlements !!! </a:t>
            </a:r>
          </a:p>
          <a:p>
            <a:pPr lvl="1"/>
            <a:r>
              <a:rPr lang="fr-CA" dirty="0"/>
              <a:t>(tubes, </a:t>
            </a:r>
            <a:r>
              <a:rPr lang="fr-CA" dirty="0" err="1"/>
              <a:t>templates</a:t>
            </a:r>
            <a:r>
              <a:rPr lang="fr-CA" dirty="0"/>
              <a:t>, épaisseur, etc.)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4142" r="1616"/>
          <a:stretch/>
        </p:blipFill>
        <p:spPr bwMode="auto">
          <a:xfrm>
            <a:off x="5090553" y="2443851"/>
            <a:ext cx="2734794" cy="31148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EB16C29-8562-43A4-BA90-F276C287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B7DA-7617-4DEF-8500-31A238B0BA24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43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Conception – </a:t>
            </a:r>
            <a:r>
              <a:rPr lang="en-CA" dirty="0" err="1"/>
              <a:t>Cloison</a:t>
            </a:r>
            <a:r>
              <a:rPr lang="en-CA" dirty="0"/>
              <a:t> </a:t>
            </a:r>
            <a:r>
              <a:rPr lang="en-CA" dirty="0" err="1"/>
              <a:t>arrière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C8ECC9-4814-4591-AE79-3E29E8D7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50</a:t>
            </a:fld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466436" y="1598807"/>
            <a:ext cx="8528436" cy="3268713"/>
            <a:chOff x="466436" y="1598807"/>
            <a:chExt cx="8528436" cy="3268713"/>
          </a:xfrm>
        </p:grpSpPr>
        <p:pic>
          <p:nvPicPr>
            <p:cNvPr id="7" name="Picture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36" y="1628800"/>
              <a:ext cx="2808312" cy="323872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3419872" y="1598807"/>
              <a:ext cx="5575000" cy="3238719"/>
              <a:chOff x="93079" y="1"/>
              <a:chExt cx="2866433" cy="17233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79" y="1"/>
                <a:ext cx="1525905" cy="1723390"/>
              </a:xfrm>
              <a:prstGeom prst="rect">
                <a:avLst/>
              </a:prstGeom>
            </p:spPr>
          </p:pic>
          <p:pic>
            <p:nvPicPr>
              <p:cNvPr id="11" name="Picture 10" descr="C:\Users\naade\Documents\A. Université\6,5e session - Été 2016\Projet Intégrateur Individuel (AER3900)\Photos et images\CAD\Cad config 10 iso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7" t="34234" r="78739" b="14904"/>
              <a:stretch/>
            </p:blipFill>
            <p:spPr bwMode="auto">
              <a:xfrm>
                <a:off x="1683797" y="1"/>
                <a:ext cx="1275715" cy="17005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2235560" y="5586975"/>
            <a:ext cx="467288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de masse : 1000 g (</a:t>
            </a:r>
            <a:r>
              <a:rPr lang="en-CA" sz="2000" b="1" dirty="0" err="1"/>
              <a:t>estimé</a:t>
            </a:r>
            <a:r>
              <a:rPr lang="en-CA" sz="2000" b="1" dirty="0"/>
              <a:t>)</a:t>
            </a:r>
          </a:p>
        </p:txBody>
      </p:sp>
      <p:sp>
        <p:nvSpPr>
          <p:cNvPr id="14" name="Text Box 205"/>
          <p:cNvSpPr txBox="1"/>
          <p:nvPr/>
        </p:nvSpPr>
        <p:spPr>
          <a:xfrm>
            <a:off x="2627846" y="4884731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15. Comparaison arrière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321E352-01C6-4C85-B99A-B1E06E3D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BFF1-DB21-47DD-A4A8-76B495165307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6185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Conception – Plaque de </a:t>
            </a:r>
            <a:r>
              <a:rPr lang="en-CA" dirty="0" err="1"/>
              <a:t>pédalier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5F79E2-72D0-42BE-99F2-9496A7E2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51</a:t>
            </a:fld>
            <a:endParaRPr lang="en-CA"/>
          </a:p>
        </p:txBody>
      </p:sp>
      <p:grpSp>
        <p:nvGrpSpPr>
          <p:cNvPr id="7" name="Group 6"/>
          <p:cNvGrpSpPr/>
          <p:nvPr/>
        </p:nvGrpSpPr>
        <p:grpSpPr>
          <a:xfrm>
            <a:off x="892083" y="1628800"/>
            <a:ext cx="7359833" cy="3240360"/>
            <a:chOff x="68580" y="0"/>
            <a:chExt cx="3051857" cy="1343660"/>
          </a:xfrm>
        </p:grpSpPr>
        <p:pic>
          <p:nvPicPr>
            <p:cNvPr id="9" name="Picture 8" descr="C:\Users\naade\Documents\A. Université\6,5e session - Été 2016\Projet Intégrateur Individuel (AER3900)\Photos et images\CAD\Masse sauve\Plaque pédales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9" r="5569"/>
            <a:stretch/>
          </p:blipFill>
          <p:spPr bwMode="auto">
            <a:xfrm>
              <a:off x="68580" y="0"/>
              <a:ext cx="1457302" cy="1343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 descr="C:\Users\naade\Documents\A. Université\6,5e session - Été 2016\Projet Intégrateur Individuel (AER3900)\Photos et images\CAD\Masse sauve\tube pedalier 201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780"/>
            <a:stretch/>
          </p:blipFill>
          <p:spPr bwMode="auto">
            <a:xfrm>
              <a:off x="1594532" y="7557"/>
              <a:ext cx="1525905" cy="1336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3007736" y="5589240"/>
            <a:ext cx="312852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 err="1"/>
              <a:t>Réduction</a:t>
            </a:r>
            <a:r>
              <a:rPr lang="en-CA" sz="2000" b="1" dirty="0"/>
              <a:t> de masse : 610 g </a:t>
            </a:r>
          </a:p>
        </p:txBody>
      </p:sp>
      <p:sp>
        <p:nvSpPr>
          <p:cNvPr id="12" name="Text Box 205"/>
          <p:cNvSpPr txBox="1"/>
          <p:nvPr/>
        </p:nvSpPr>
        <p:spPr>
          <a:xfrm>
            <a:off x="2627846" y="4884731"/>
            <a:ext cx="3471540" cy="28378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C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16. Comparaison pédalier</a:t>
            </a:r>
            <a:endParaRPr lang="en-CA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46A8978A-5938-4632-A564-706D2662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1A57-44B3-4A95-9B77-416BE2FF0CF4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9050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Habiletés</a:t>
            </a:r>
            <a:r>
              <a:rPr lang="en-CA" dirty="0" smtClean="0"/>
              <a:t> </a:t>
            </a:r>
            <a:r>
              <a:rPr lang="en-CA" dirty="0" err="1" smtClean="0"/>
              <a:t>utiles</a:t>
            </a:r>
            <a:r>
              <a:rPr lang="en-CA" dirty="0" smtClean="0"/>
              <a:t> pour la section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Savoir </a:t>
            </a:r>
            <a:r>
              <a:rPr lang="en-CA" dirty="0" err="1"/>
              <a:t>souder</a:t>
            </a:r>
            <a:endParaRPr lang="en-CA" dirty="0"/>
          </a:p>
          <a:p>
            <a:r>
              <a:rPr lang="en-CA" dirty="0"/>
              <a:t>CAD</a:t>
            </a:r>
          </a:p>
          <a:p>
            <a:r>
              <a:rPr lang="en-CA" dirty="0" err="1"/>
              <a:t>Statique</a:t>
            </a:r>
            <a:endParaRPr lang="en-CA" dirty="0"/>
          </a:p>
          <a:p>
            <a:r>
              <a:rPr lang="en-CA" dirty="0" err="1"/>
              <a:t>Éléments</a:t>
            </a:r>
            <a:r>
              <a:rPr lang="en-CA" dirty="0"/>
              <a:t> finis (</a:t>
            </a:r>
            <a:r>
              <a:rPr lang="en-CA" dirty="0" err="1"/>
              <a:t>avancé</a:t>
            </a:r>
            <a:r>
              <a:rPr lang="en-CA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52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0F627D6B-1CD1-4B00-93D9-0AFFB8E4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038E-E434-494E-BAA3-D6FDCA2B9669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870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3. Utilités du châssis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Accueillir le pilote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Lien entre la suspension avant et arrière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Support pour tous les autres systèmes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6</a:t>
            </a:fld>
            <a:endParaRPr lang="en-CA"/>
          </a:p>
        </p:txBody>
      </p:sp>
      <p:pic>
        <p:nvPicPr>
          <p:cNvPr id="1026" name="Picture 2" descr="Résultats de recherche d'images pour « bracket sheetmetal »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9618" r="4727" b="26901"/>
          <a:stretch/>
        </p:blipFill>
        <p:spPr bwMode="auto">
          <a:xfrm>
            <a:off x="2951819" y="3186489"/>
            <a:ext cx="3240361" cy="2376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1920" y="556275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Frame 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0707FC7C-B7FE-4E6F-8016-5242CDF5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4B5-C8F0-4F45-98FA-0C8F1648B614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22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B8E6A2-6F8E-48AC-BD31-748919FC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/>
              <a:t>7 Groupes de tubes obligatoires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7</a:t>
            </a:fld>
            <a:endParaRPr lang="en-CA"/>
          </a:p>
        </p:txBody>
      </p:sp>
      <p:pic>
        <p:nvPicPr>
          <p:cNvPr id="1026" name="Picture 2" descr="Résultats de recherche d'images pour « fsae frame member rules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30" y="2031592"/>
            <a:ext cx="5252539" cy="39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6FDFA2E-6FD4-4A56-B696-0414183F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CB29-761A-4572-BB1C-233B97AF9B29}" type="datetime1">
              <a:rPr lang="fr-CA" smtClean="0"/>
              <a:t>17-10-05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06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2AA1247-A627-42C0-8421-E81BABE9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8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2" y="1844824"/>
            <a:ext cx="8118483" cy="388843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C13230C-299D-4D08-9AA9-003917ED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AAF0A-8FB9-4CEE-AC4B-79F16B3CFB6B}" type="datetime1">
              <a:rPr lang="fr-CA" smtClean="0"/>
              <a:t>17-10-05</a:t>
            </a:fld>
            <a:endParaRPr lang="fr-CA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CAEE912-F739-4F82-9028-5E607C00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92" y="233444"/>
            <a:ext cx="8169957" cy="1228609"/>
          </a:xfrm>
        </p:spPr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4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571999" y="2726742"/>
            <a:ext cx="4349931" cy="22330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1DBB-7B35-46F5-8FAD-0526479AE20D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88" y="3053036"/>
            <a:ext cx="3351323" cy="183142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BBB0CCE-163E-476C-940A-5BFCBAC1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2DD-A61B-4860-A52A-1E24D0B5F847}" type="datetime1">
              <a:rPr lang="fr-CA" smtClean="0"/>
              <a:t>17-10-05</a:t>
            </a:fld>
            <a:endParaRPr lang="fr-CA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5B2850CE-52B9-46AF-80DB-B26308C5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92" y="233444"/>
            <a:ext cx="8169957" cy="1228609"/>
          </a:xfrm>
        </p:spPr>
        <p:txBody>
          <a:bodyPr/>
          <a:lstStyle/>
          <a:p>
            <a:r>
              <a:rPr lang="en-CA" dirty="0" err="1"/>
              <a:t>Règlements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07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00000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AE Polymtl Template_20170911" id="{81AF7D35-ABEB-A84A-80AA-A850AAE17EE2}" vid="{0B9968E0-DD8C-2140-87AD-2DB1CB1B5D0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8325</TotalTime>
  <Words>1075</Words>
  <Application>Microsoft Macintosh PowerPoint</Application>
  <PresentationFormat>On-screen Show (4:3)</PresentationFormat>
  <Paragraphs>467</Paragraphs>
  <Slides>52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Calibri Light</vt:lpstr>
      <vt:lpstr>Cambria Math</vt:lpstr>
      <vt:lpstr>Tahoma</vt:lpstr>
      <vt:lpstr>Times New Roman</vt:lpstr>
      <vt:lpstr>Wingdings</vt:lpstr>
      <vt:lpstr>Arial</vt:lpstr>
      <vt:lpstr>Thème Office</vt:lpstr>
      <vt:lpstr>The more you know #4</vt:lpstr>
      <vt:lpstr>Plan</vt:lpstr>
      <vt:lpstr>Les règlements</vt:lpstr>
      <vt:lpstr>1. Type de châssis</vt:lpstr>
      <vt:lpstr>2. Section châssis</vt:lpstr>
      <vt:lpstr>3. Utilités du châssis</vt:lpstr>
      <vt:lpstr>Règlements</vt:lpstr>
      <vt:lpstr>Règlements</vt:lpstr>
      <vt:lpstr>Règlements</vt:lpstr>
      <vt:lpstr>Règlements</vt:lpstr>
      <vt:lpstr>Règlements</vt:lpstr>
      <vt:lpstr>Règlements</vt:lpstr>
      <vt:lpstr>Historique</vt:lpstr>
      <vt:lpstr>2016 vs 2017</vt:lpstr>
      <vt:lpstr>Fabrication</vt:lpstr>
      <vt:lpstr>Les étapes de fabrication</vt:lpstr>
      <vt:lpstr>Assemblage et jigage du chassis</vt:lpstr>
      <vt:lpstr>Soudure des sections</vt:lpstr>
      <vt:lpstr>Une tête de pipe</vt:lpstr>
      <vt:lpstr>Une deuxième tête de pipe</vt:lpstr>
      <vt:lpstr>Le marriage</vt:lpstr>
      <vt:lpstr>Célébration de fin de soudure… Sike!!!</vt:lpstr>
      <vt:lpstr>Design</vt:lpstr>
      <vt:lpstr>7. Design (tubulaire)</vt:lpstr>
      <vt:lpstr>Méthodologie</vt:lpstr>
      <vt:lpstr>Constante de rigidité en torsion</vt:lpstr>
      <vt:lpstr>Constante de rigidité en torsion (2)</vt:lpstr>
      <vt:lpstr>Constante de rigidité en torsion (3)</vt:lpstr>
      <vt:lpstr>PowerPoint Presentation</vt:lpstr>
      <vt:lpstr>Constante de rigidité en torsion (4)</vt:lpstr>
      <vt:lpstr>Analyse par éléments finis</vt:lpstr>
      <vt:lpstr>Analyse par éléments finis</vt:lpstr>
      <vt:lpstr>Analyse par éléments finis (2)</vt:lpstr>
      <vt:lpstr>Analyse des composantes</vt:lpstr>
      <vt:lpstr>Analyse des composantes (2) - Atténuateur d’impact</vt:lpstr>
      <vt:lpstr>Résultats – Masse</vt:lpstr>
      <vt:lpstr>Résultats (2) – CRT</vt:lpstr>
      <vt:lpstr>Analyse</vt:lpstr>
      <vt:lpstr>Conclusion</vt:lpstr>
      <vt:lpstr>Suite du projet</vt:lpstr>
      <vt:lpstr>Autres Designs</vt:lpstr>
      <vt:lpstr>Merci à tous !</vt:lpstr>
      <vt:lpstr>Page suivantes en surplus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Conception – Cloison arrière</vt:lpstr>
      <vt:lpstr>Conception – Plaque de pédalier</vt:lpstr>
      <vt:lpstr>Habiletés utiles pour la section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Dion</dc:creator>
  <cp:lastModifiedBy>Victor Sullivan</cp:lastModifiedBy>
  <cp:revision>182</cp:revision>
  <dcterms:created xsi:type="dcterms:W3CDTF">2016-05-22T22:16:48Z</dcterms:created>
  <dcterms:modified xsi:type="dcterms:W3CDTF">2017-10-06T18:46:30Z</dcterms:modified>
</cp:coreProperties>
</file>